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5"/>
  </p:notesMasterIdLst>
  <p:sldIdLst>
    <p:sldId id="350" r:id="rId2"/>
    <p:sldId id="372" r:id="rId3"/>
    <p:sldId id="390" r:id="rId4"/>
    <p:sldId id="345" r:id="rId5"/>
    <p:sldId id="346" r:id="rId6"/>
    <p:sldId id="351" r:id="rId7"/>
    <p:sldId id="320" r:id="rId8"/>
    <p:sldId id="319" r:id="rId9"/>
    <p:sldId id="354" r:id="rId10"/>
    <p:sldId id="342" r:id="rId11"/>
    <p:sldId id="343" r:id="rId12"/>
    <p:sldId id="358" r:id="rId13"/>
    <p:sldId id="377" r:id="rId14"/>
    <p:sldId id="359" r:id="rId15"/>
    <p:sldId id="361" r:id="rId16"/>
    <p:sldId id="360" r:id="rId17"/>
    <p:sldId id="357" r:id="rId18"/>
    <p:sldId id="365" r:id="rId19"/>
    <p:sldId id="367" r:id="rId20"/>
    <p:sldId id="362" r:id="rId21"/>
    <p:sldId id="364" r:id="rId22"/>
    <p:sldId id="363" r:id="rId23"/>
    <p:sldId id="368" r:id="rId24"/>
    <p:sldId id="366" r:id="rId25"/>
    <p:sldId id="376" r:id="rId26"/>
    <p:sldId id="392" r:id="rId27"/>
    <p:sldId id="393" r:id="rId28"/>
    <p:sldId id="394" r:id="rId29"/>
    <p:sldId id="395" r:id="rId30"/>
    <p:sldId id="396" r:id="rId31"/>
    <p:sldId id="271" r:id="rId32"/>
    <p:sldId id="398" r:id="rId33"/>
    <p:sldId id="385" r:id="rId34"/>
    <p:sldId id="383" r:id="rId35"/>
    <p:sldId id="384" r:id="rId36"/>
    <p:sldId id="386" r:id="rId37"/>
    <p:sldId id="387" r:id="rId38"/>
    <p:sldId id="388" r:id="rId39"/>
    <p:sldId id="389" r:id="rId40"/>
    <p:sldId id="382" r:id="rId41"/>
    <p:sldId id="399" r:id="rId42"/>
    <p:sldId id="397" r:id="rId43"/>
    <p:sldId id="400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72822B-E8C2-452E-B4DC-42DBF064E204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E0AADD-5102-4BE6-84A2-29431124B63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880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9214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Современное многоэтажное строительство во многом развивается и производится быстрыми темпами благодаря появлению такой техники, как строительно-монтажные краны, а мобильные строительные краны сочетают в себе мобильность классических автокранов и функциональные преимущества башенных поворотных кранов.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7284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Пусковая установка и командный пункт ЗРК С-400 - основа противовоздушной обороны России Комплекс предназначен для поражения всех типов целей (самолетов, БПЛА, крылатых ракет и т.д.) на удалении до 400 км. и на высоте до 30 км.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050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Разработка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ЗиК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зенитно-ракетный комплекс «Бук-М2Э» на колесном шасси Система обеспечивает новый уровень обороны. Не имеет мировых аналогов. 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8696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Дорога в космос начинается с мечты. Мы сконструировали космические корабли и орбитальные станции, оснастили их яркими прожекторами, которые помогут нам сделать еще много удивительных открытий в бескрайних просторах Вселенной.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Наши проекты способствуют формированию и развитию навыков начального технического конструирования, и дают возможность познакомить воспитанников с окружающим нас миром техники.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31438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Тема: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Тренажеры «Игровая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заниматика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как средство развития сенсомоторной сферы ребенка.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07AC87-D138-48D1-83EF-0DF06BEF0D0C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510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7748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архитектурный проект «Культурное наследие нашего района – ДК </a:t>
            </a:r>
            <a:r>
              <a:rPr lang="ru-RU" sz="1200" b="1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Эльмаш</a:t>
            </a: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Дом культуры интересен не только как памятник, в который вложили частичку своего таланта уважаемые в Свердловске архитекторы и художники. На протяжении полувека в стенах ДК проходила яркая творческая жизнь, различные страницы которой и составили его историю.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лауреаты районного этапа конкурса юный архитектор 2014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450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«Сильные, смелые, ловкие, умелые»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- совместный проект с ассоциацией силовых видов спорта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Наши «силачи» личным наглядным примером вдохновили детей на создание спортивного оборудования из конструктора ТИКО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7744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ДОЛГОСРОЧНЫЙ ПРОЕКТ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«История развития техники: из прошлого в будущее»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Продукция предприятий военно-промышленного комплекса Урала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642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Первый проект «ЗА ПОБЕДУ» был посвящен 70-летию Великой победы. Целью проекта является воссоздание из конструктора «ТИКО» легендарной военной техники времен ВОВ, разработанной или производившейся в городе Екатеринбурге. После тщательного обсуждения для конструирования выбрана следующая военная техника: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танк Т-34, «Катюша»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разработанный у нас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миномет МТ-13.   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b="1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2948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Совместно с родительским клубом «Успех» мы создали Конструкторское бюро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«Вторая жизнь игрушки»,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где нашел свое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продолжение ДОЛГОСРОЧНЫЙ ПРОЕКТ «История развития техники: из прошлого в будущее» Продукция предприятий военно-промышленного комплекса Урала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1952 году отделом кранов и экскаваторов Всесоюзного Научно-Исследовательского Института строительного и дорожного машиностроения, разработан технический проект гидравлической лопаты с ковшом ёмкостью 0,15 м3.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Главвоенстроем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Министерством гражданского строительства по проекту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ВНИИСтройдоршаша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1955 г. изготовлен опытный образец гидравлического экскаватора Э-151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0667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ЗиК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всегда воспринимался как закрытое оборонное предприятие, выпускающее продукцию невероятно важную для сохранения обороноспособности всей страны. Сегодня оно производит также гражданскую технику – коммунальные машины и погрузчики.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E0AADD-5102-4BE6-84A2-29431124B637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745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B6C10D-56C4-45BF-B912-30817D4BA0E5}" type="datetimeFigureOut">
              <a:rPr lang="ru-RU" smtClean="0"/>
              <a:pPr/>
              <a:t>21.03.2017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A6563-C346-40F0-9E9F-C27E2A155084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mz.ru/prod/?Lang=ru&amp;pm=3&amp;pl=5" TargetMode="External"/><Relationship Id="rId5" Type="http://schemas.openxmlformats.org/officeDocument/2006/relationships/image" Target="../media/image73.jpeg"/><Relationship Id="rId4" Type="http://schemas.openxmlformats.org/officeDocument/2006/relationships/image" Target="../media/image7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wmf"/><Relationship Id="rId4" Type="http://schemas.openxmlformats.org/officeDocument/2006/relationships/image" Target="../media/image82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wmf"/><Relationship Id="rId4" Type="http://schemas.openxmlformats.org/officeDocument/2006/relationships/image" Target="../media/image81.wm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3" Type="http://schemas.openxmlformats.org/officeDocument/2006/relationships/image" Target="../media/image85.wmf"/><Relationship Id="rId7" Type="http://schemas.openxmlformats.org/officeDocument/2006/relationships/image" Target="../media/image8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wmf"/><Relationship Id="rId5" Type="http://schemas.openxmlformats.org/officeDocument/2006/relationships/image" Target="../media/image82.wmf"/><Relationship Id="rId10" Type="http://schemas.openxmlformats.org/officeDocument/2006/relationships/image" Target="../media/image89.wmf"/><Relationship Id="rId4" Type="http://schemas.openxmlformats.org/officeDocument/2006/relationships/image" Target="../media/image81.wmf"/><Relationship Id="rId9" Type="http://schemas.openxmlformats.org/officeDocument/2006/relationships/image" Target="../media/image88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7" Type="http://schemas.openxmlformats.org/officeDocument/2006/relationships/image" Target="../media/image100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9.emf"/><Relationship Id="rId5" Type="http://schemas.openxmlformats.org/officeDocument/2006/relationships/image" Target="../media/image98.emf"/><Relationship Id="rId4" Type="http://schemas.openxmlformats.org/officeDocument/2006/relationships/image" Target="../media/image97.e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3"/>
          <p:cNvSpPr>
            <a:spLocks noChangeArrowheads="1"/>
          </p:cNvSpPr>
          <p:nvPr/>
        </p:nvSpPr>
        <p:spPr bwMode="auto">
          <a:xfrm>
            <a:off x="-27153" y="810063"/>
            <a:ext cx="91971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МАДОУ детский сад № 531</a:t>
            </a:r>
          </a:p>
        </p:txBody>
      </p:sp>
      <p:sp>
        <p:nvSpPr>
          <p:cNvPr id="19" name="Прямоугольник 3"/>
          <p:cNvSpPr>
            <a:spLocks noChangeArrowheads="1"/>
          </p:cNvSpPr>
          <p:nvPr/>
        </p:nvSpPr>
        <p:spPr bwMode="auto">
          <a:xfrm>
            <a:off x="-27153" y="0"/>
            <a:ext cx="9164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 err="1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г.Екатеринбург</a:t>
            </a:r>
            <a:endParaRPr lang="ru-RU" sz="2400" b="1" i="1" dirty="0" smtClean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Орджоникидзевский район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94143"/>
            <a:ext cx="7115609" cy="4470419"/>
          </a:xfrm>
          <a:prstGeom prst="rect">
            <a:avLst/>
          </a:prstGeom>
        </p:spPr>
      </p:pic>
      <p:pic>
        <p:nvPicPr>
          <p:cNvPr id="18" name="Picture 2" descr="http://lenagold.narod.ru/fon/clipart/ram/raz/zel/ramk0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6944" y="1271728"/>
            <a:ext cx="8267544" cy="53976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043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646" y="976060"/>
            <a:ext cx="3528392" cy="245294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48" y="4365104"/>
            <a:ext cx="3648188" cy="2265100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148" y="4344617"/>
            <a:ext cx="3513994" cy="2285587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374" y="978074"/>
            <a:ext cx="3497000" cy="2450926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2" descr="G:\РАБ СТОЛ ЕМ   Документы с комп ЕМ 11.07.2014\Рабочий стол\праздники, конкурсы\конкурсы 2014-2015\для новой площадки губернатор ТЕХНИКА\фото тико\Рисунок3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3475" y="2800601"/>
            <a:ext cx="3597047" cy="230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23846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«Культурное наследие нашего района – ДК </a:t>
            </a:r>
            <a:r>
              <a:rPr lang="ru-RU" sz="2800" b="1" i="1" dirty="0" err="1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Эльмаш</a:t>
            </a:r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2999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Заголовок 3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4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«Сильные, смелые, ловкие, </a:t>
            </a:r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умелые»</a:t>
            </a:r>
            <a:endParaRPr lang="ru-RU" sz="3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4338" name="Picture 2" descr="G:\Фото, презентации\2014-2015\праздник здоровья 16.03.2015\DSCN56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052736"/>
            <a:ext cx="4104456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9" name="Picture 3" descr="G:\Фото, презентации\2013-2014\23 февраля 2014 спорт\4,5 группа\DSCN087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052736"/>
            <a:ext cx="4127993" cy="30963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Picture 2" descr="H:\ТИКО\20120101_06175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3338990"/>
            <a:ext cx="4320480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Продукция предприятий </a:t>
            </a:r>
            <a:r>
              <a:rPr lang="ru-RU" sz="32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военно-промышленного комплекса </a:t>
            </a:r>
            <a:r>
              <a:rPr lang="ru-RU" sz="3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Урала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31386" y="1196751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«История развития техники: 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из прошлого в будущее»</a:t>
            </a:r>
            <a:endParaRPr lang="ru-RU" sz="3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9384" y="3242302"/>
            <a:ext cx="3707904" cy="27809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1512" y="569386"/>
            <a:ext cx="3563888" cy="2672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7749" y="2216295"/>
            <a:ext cx="3542036" cy="26729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9680" y="2335524"/>
            <a:ext cx="3538868" cy="19321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48064" y="4667462"/>
            <a:ext cx="3727615" cy="19757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94090" y="3722134"/>
            <a:ext cx="1654349" cy="16773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055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«За победу!»</a:t>
            </a:r>
            <a:endParaRPr lang="ru-RU" sz="3400" dirty="0"/>
          </a:p>
        </p:txBody>
      </p:sp>
      <p:pic>
        <p:nvPicPr>
          <p:cNvPr id="4" name="Picture 2" descr="H:\Юный архитектор 2015 Трубкина\фото\DSCN671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15" y="991000"/>
            <a:ext cx="7142488" cy="53568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42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1273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6"/>
          <p:cNvSpPr>
            <a:spLocks noGrp="1"/>
          </p:cNvSpPr>
          <p:nvPr>
            <p:ph type="title"/>
          </p:nvPr>
        </p:nvSpPr>
        <p:spPr>
          <a:xfrm>
            <a:off x="-27729" y="585265"/>
            <a:ext cx="9144000" cy="778098"/>
          </a:xfrm>
        </p:spPr>
        <p:txBody>
          <a:bodyPr>
            <a:normAutofit/>
          </a:bodyPr>
          <a:lstStyle/>
          <a:p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ТАНК </a:t>
            </a: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Т-34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2" name="Picture 4" descr="Картинки по запросу танк т-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98785"/>
            <a:ext cx="4784130" cy="29523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H:\Юный архитектор 2015 Трубкина\фото\DSCN67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96952"/>
            <a:ext cx="4703991" cy="35283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0"/>
            <a:ext cx="914400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«За победу!»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310407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591489"/>
            <a:ext cx="9144000" cy="720080"/>
          </a:xfrm>
        </p:spPr>
        <p:txBody>
          <a:bodyPr/>
          <a:lstStyle/>
          <a:p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КАТЮША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02" y="1340768"/>
            <a:ext cx="4464496" cy="33312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2" descr="H:\Юный архитектор 2015 Трубкина\фото\DSCN67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708920"/>
            <a:ext cx="4824536" cy="36508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914400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«За победу!»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204208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706090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160-ММ МИНОМЕТ    МТ-13.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4" name="Picture 4" descr="Картинки по запросу мт-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3"/>
            <a:ext cx="4104456" cy="32868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:\Юный архитектор 2015 Трубкина\фото\DSCN670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81958" y="2996952"/>
            <a:ext cx="4738514" cy="33889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-1" y="0"/>
            <a:ext cx="914400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«За победу!»</a:t>
            </a:r>
            <a:endParaRPr lang="ru-RU" sz="3400" dirty="0"/>
          </a:p>
        </p:txBody>
      </p:sp>
    </p:spTree>
    <p:extLst>
      <p:ext uri="{BB962C8B-B14F-4D97-AF65-F5344CB8AC3E}">
        <p14:creationId xmlns:p14="http://schemas.microsoft.com/office/powerpoint/2010/main" val="76582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pic>
        <p:nvPicPr>
          <p:cNvPr id="4098" name="Picture 2" descr="F:\DSCN776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627" y="1173730"/>
            <a:ext cx="6696744" cy="5023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58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401792"/>
            <a:ext cx="91921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ГИДРАВЛИЧЕСКИЙ    ЭКСКАВАТОР     Э-151</a:t>
            </a:r>
            <a: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</a:br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136375"/>
            <a:ext cx="3528392" cy="37373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H:\Тико\Гидравлический экскаватор Э-15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719" y="2420888"/>
            <a:ext cx="3999718" cy="3168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395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401792"/>
            <a:ext cx="9192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ВИЛОЧНЫЙ ПОГРУЗЧИК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458968"/>
            <a:ext cx="3270672" cy="3364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58968"/>
            <a:ext cx="3525810" cy="33641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7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G:\ТИКО\тико- семинар\тико-фото\DSCN487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55816" y="908720"/>
            <a:ext cx="345638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148" name="Picture 4" descr="G:\ТИКО\тико- семинар\тико-фото\DSCN48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55816" y="3789040"/>
            <a:ext cx="3532079" cy="2649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3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692697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«Екатеринбургская инженерная школа»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9" name="Picture 1" descr="G:\Трубкина фото к аттест\DSCN9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858818"/>
            <a:ext cx="3554965" cy="2666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17" y="908720"/>
            <a:ext cx="3456384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649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pic>
        <p:nvPicPr>
          <p:cNvPr id="1026" name="Picture 2" descr="C:\Users\Пользователь\Desktop\ZiKkommu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47" y="3101308"/>
            <a:ext cx="4128501" cy="23948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569626"/>
            <a:ext cx="3291590" cy="3458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48103" y="1401792"/>
            <a:ext cx="9192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УБОРОЧНАЯ   МАШИНА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02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401792"/>
            <a:ext cx="9192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ПОДЪЕМНЫЙ КРАН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2259624"/>
            <a:ext cx="3629412" cy="40850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2" descr="H:\Тико\ltm1050ava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97175"/>
            <a:ext cx="3810000" cy="30099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18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196752"/>
            <a:ext cx="91921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ПУСКОВАЯ УСТАНОВКА ЗРК С-400 - ПОЛУПРИЦЕП, </a:t>
            </a:r>
          </a:p>
          <a:p>
            <a:pPr algn="ctr"/>
            <a:r>
              <a:rPr lang="ru-RU" sz="2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ПРИЦЕПЛЕННЫЙ К СЕДЕЛЬНОМУ ТЯГАЧУ БАЗ-64022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976000" y="1988840"/>
            <a:ext cx="3384376" cy="43204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G:\ТИКО\Тико\s-400-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852936"/>
            <a:ext cx="3993171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63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268760"/>
            <a:ext cx="91921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КОМАНДНЫЙ ПУНКТ ЗРК С-400 55К6Е </a:t>
            </a:r>
          </a:p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 ШАССИ УРАЛ-532301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2185462"/>
            <a:ext cx="3805932" cy="4062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G:\ТИКО\Тико\s-400-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924944"/>
            <a:ext cx="4344235" cy="27363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017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Конструкторское бюро</a:t>
            </a:r>
          </a:p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«Вторая жизнь игрушки»</a:t>
            </a:r>
            <a:endParaRPr lang="ru-RU" sz="3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48103" y="1401792"/>
            <a:ext cx="91921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БУК М-2</a:t>
            </a:r>
            <a:endParaRPr lang="ru-RU" sz="28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6116" y="1925012"/>
            <a:ext cx="4324844" cy="42329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H:\Тико\1922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2947"/>
            <a:ext cx="3960440" cy="251708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761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11359" y="0"/>
            <a:ext cx="91440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«Космическая одиссея»</a:t>
            </a:r>
            <a:endParaRPr lang="ru-RU" sz="3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760" y="814400"/>
            <a:ext cx="3675979" cy="52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01824"/>
            <a:ext cx="3922343" cy="522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839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5" name="Rectangle 38"/>
          <p:cNvSpPr>
            <a:spLocks noChangeArrowheads="1"/>
          </p:cNvSpPr>
          <p:nvPr/>
        </p:nvSpPr>
        <p:spPr bwMode="auto">
          <a:xfrm>
            <a:off x="-592" y="896290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История развития техники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u="none" strike="noStrike" cap="none" normalizeH="0" baseline="0" dirty="0" smtClean="0">
                <a:ln>
                  <a:noFill/>
                </a:ln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Экстренные службы: </a:t>
            </a:r>
            <a:endParaRPr kumimoji="0" lang="ru-RU" sz="3200" b="1" u="none" strike="noStrike" cap="none" normalizeH="0" baseline="0" dirty="0" smtClean="0">
              <a:ln>
                <a:noFill/>
              </a:ln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7" name="Rectangle 38"/>
          <p:cNvSpPr>
            <a:spLocks noChangeArrowheads="1"/>
          </p:cNvSpPr>
          <p:nvPr/>
        </p:nvSpPr>
        <p:spPr bwMode="auto">
          <a:xfrm>
            <a:off x="6084168" y="3356992"/>
            <a:ext cx="30598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скорая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6" name="Rectangle 38"/>
          <p:cNvSpPr>
            <a:spLocks noChangeArrowheads="1"/>
          </p:cNvSpPr>
          <p:nvPr/>
        </p:nvSpPr>
        <p:spPr bwMode="auto">
          <a:xfrm>
            <a:off x="0" y="3356992"/>
            <a:ext cx="30017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полиция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22059" y="234349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конкурс «ТИКО-изобретатель»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175" y="2911490"/>
            <a:ext cx="2483768" cy="18628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024" y="4881689"/>
            <a:ext cx="2491919" cy="1868939"/>
          </a:xfrm>
          <a:prstGeom prst="rect">
            <a:avLst/>
          </a:prstGeom>
        </p:spPr>
      </p:pic>
      <p:sp>
        <p:nvSpPr>
          <p:cNvPr id="48" name="Rectangle 38"/>
          <p:cNvSpPr>
            <a:spLocks noChangeArrowheads="1"/>
          </p:cNvSpPr>
          <p:nvPr/>
        </p:nvSpPr>
        <p:spPr bwMode="auto">
          <a:xfrm>
            <a:off x="22059" y="2368385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пожарная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Palatino Linotype" pitchFamily="18" charset="0"/>
                <a:cs typeface="Arial" pitchFamily="34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748" y="4147655"/>
            <a:ext cx="2635081" cy="19763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59" y="4147655"/>
            <a:ext cx="2778245" cy="208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93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433" y="0"/>
            <a:ext cx="9144000" cy="6843005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046" y="993196"/>
            <a:ext cx="2880320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3" y="4403314"/>
            <a:ext cx="3383434" cy="20775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778" y="2546184"/>
            <a:ext cx="3658444" cy="274383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2288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005EB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ГАЗ-2330 «Тигр» 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многоцелевое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транспортное средство повышенной 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проходимости</a:t>
            </a:r>
            <a:r>
              <a:rPr lang="ru-RU" dirty="0"/>
              <a:t> со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свойствами бронеавтомобиля и транспортной машины, сочетающей габариты и вместимость большого легкового автомобиля или микроавтобуса</a:t>
            </a:r>
          </a:p>
        </p:txBody>
      </p:sp>
    </p:spTree>
    <p:extLst>
      <p:ext uri="{BB962C8B-B14F-4D97-AF65-F5344CB8AC3E}">
        <p14:creationId xmlns:p14="http://schemas.microsoft.com/office/powerpoint/2010/main" val="181088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108419"/>
            <a:ext cx="3186492" cy="238986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33265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005EB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«Газель» СЕМАР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- самый популярный ныне </a:t>
            </a:r>
            <a:r>
              <a:rPr lang="ru-RU" b="1" dirty="0" err="1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скоропомощный</a:t>
            </a:r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автомобиль</a:t>
            </a:r>
          </a:p>
        </p:txBody>
      </p:sp>
      <p:pic>
        <p:nvPicPr>
          <p:cNvPr id="7" name="Picture 7" descr="C:\Users\Пользователь\Desktop\пожарная техника\wAitCTpy-8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59868" y="886207"/>
            <a:ext cx="3551087" cy="2474587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5856" y="2203840"/>
            <a:ext cx="3067200" cy="246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3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9326" y="4797152"/>
            <a:ext cx="3245161" cy="187220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82728"/>
            <a:ext cx="3242855" cy="21602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15816" y="2668137"/>
            <a:ext cx="3240360" cy="265969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0" y="-17601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Palatino Linotype" pitchFamily="18" charset="0"/>
                <a:ea typeface="Calibri" pitchFamily="34" charset="0"/>
                <a:cs typeface="Times New Roman" pitchFamily="18" charset="0"/>
                <a:hlinkClick r:id="rId6"/>
              </a:rPr>
              <a:t>Лесопожарный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  <a:hlinkClick r:id="rId6"/>
              </a:rPr>
              <a:t> агрегат ЛПА-521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  </a:t>
            </a:r>
            <a:endParaRPr lang="ru-RU" b="1" dirty="0" smtClean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ОАО "НПК «Уралвагонзавода», это средство будет решать задачи борьбы с одним из наиболее опасных и </a:t>
            </a:r>
            <a:r>
              <a:rPr lang="ru-RU" b="1" dirty="0" err="1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трудноподдающихся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тушению видов огненной стихии – лесными пожарами.</a:t>
            </a:r>
          </a:p>
          <a:p>
            <a:r>
              <a:rPr lang="ru-RU" b="1" dirty="0" smtClean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b="1" dirty="0">
              <a:latin typeface="Palatino Linotype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34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692697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ea typeface="+mn-ea"/>
                <a:cs typeface="Times New Roman" pitchFamily="18" charset="0"/>
              </a:rPr>
              <a:t>«Екатеринбургская инженерная школа»</a:t>
            </a:r>
            <a:endParaRPr lang="ru-RU" sz="36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6723" y="666432"/>
            <a:ext cx="3614599" cy="28931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88" y="3792558"/>
            <a:ext cx="3816424" cy="28626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57" y="692696"/>
            <a:ext cx="3836203" cy="28774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314" y="3822401"/>
            <a:ext cx="3963636" cy="2682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746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Пользователь\Desktop\пожарная техника\1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005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55975" y="3497196"/>
            <a:ext cx="4575631" cy="31630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84784"/>
            <a:ext cx="4371975" cy="282892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-13284" y="280727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005EB"/>
                </a:solidFill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Автомобиль АРС 14 ПМ </a:t>
            </a:r>
            <a:r>
              <a:rPr lang="ru-RU" b="1" dirty="0">
                <a:latin typeface="Palatino Linotype" pitchFamily="18" charset="0"/>
                <a:ea typeface="Calibri" pitchFamily="34" charset="0"/>
                <a:cs typeface="Times New Roman" pitchFamily="18" charset="0"/>
              </a:rPr>
              <a:t>предназначен для доставки к месту пожара личного состава, пожарно-технического вооружения, огнетушащих средств и непосредственного тушения всех видов пожаров, в том числе и в движении.</a:t>
            </a:r>
          </a:p>
        </p:txBody>
      </p:sp>
    </p:spTree>
    <p:extLst>
      <p:ext uri="{BB962C8B-B14F-4D97-AF65-F5344CB8AC3E}">
        <p14:creationId xmlns:p14="http://schemas.microsoft.com/office/powerpoint/2010/main" val="2806497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263691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МАСТЕР-КЛАСС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11663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КОНСТРУКТИВНЫЕ ОСОБЕННОСТИ</a:t>
            </a:r>
            <a:endParaRPr lang="ru-RU" sz="3200" dirty="0"/>
          </a:p>
        </p:txBody>
      </p:sp>
      <p:pic>
        <p:nvPicPr>
          <p:cNvPr id="4" name="Picture 4" descr="перпендикулярное соединение 5 слайд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3868506"/>
            <a:ext cx="3492004" cy="261824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Picture 4" descr="особенность - соединение и вращение под любым углом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0072" y="3894672"/>
            <a:ext cx="3663450" cy="2592079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6" descr="11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740" y="1124744"/>
            <a:ext cx="5184426" cy="257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11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4251" y="1066550"/>
            <a:ext cx="2776537" cy="2476500"/>
          </a:xfrm>
        </p:spPr>
      </p:pic>
    </p:spTree>
    <p:extLst>
      <p:ext uri="{BB962C8B-B14F-4D97-AF65-F5344CB8AC3E}">
        <p14:creationId xmlns:p14="http://schemas.microsoft.com/office/powerpoint/2010/main" val="303888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387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-1" y="500042"/>
            <a:ext cx="91440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КОНСТРУИРОВАНИЕ НА СЛУХ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1026" name="Picture 2" descr="Изображение2 46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5513" y="1832630"/>
            <a:ext cx="5884369" cy="4649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919925" y="1124744"/>
            <a:ext cx="12955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КОТ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98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КОНСТРУИРОВАНИЕ НА СЛУХ</a:t>
            </a:r>
          </a:p>
        </p:txBody>
      </p:sp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24328" y="1916832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595766" y="4059972"/>
            <a:ext cx="1148486" cy="1146658"/>
          </a:xfrm>
          <a:prstGeom prst="rect">
            <a:avLst/>
          </a:prstGeom>
        </p:spPr>
      </p:pic>
      <p:pic>
        <p:nvPicPr>
          <p:cNvPr id="14" name="Рисунок 13" descr="clixi_yellow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24328" y="2988402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2_green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4328" y="4202848"/>
            <a:ext cx="1148486" cy="1146658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7238576" y="1273890"/>
            <a:ext cx="159370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Светофор</a:t>
            </a:r>
            <a:endParaRPr lang="ru-RU" sz="22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1520" y="1124744"/>
            <a:ext cx="6992620" cy="39087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Устный диктант: </a:t>
            </a:r>
          </a:p>
          <a:p>
            <a:pPr marL="457200" indent="-457200">
              <a:buAutoNum type="arabicParenR"/>
            </a:pPr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Найдите красный квадрат, положите его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перед собой.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2) Найдите жёлтый квадрат, положите его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под красным.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3) Найдите два прямоугольных треугольника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зелёного  цвета, соедините их между собой так,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чтобы получился квадрат.  Расположите  зелёный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квадрат под жёлтым.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4) Соедините квадраты между собой.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Что получилось</a:t>
            </a:r>
            <a:r>
              <a:rPr lang="en-US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?</a:t>
            </a:r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 </a:t>
            </a:r>
            <a:endParaRPr lang="ru-RU" sz="22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5488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9144000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4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КОНСТРУИРОВАНИЕ НА СЛУХ</a:t>
            </a:r>
            <a:endParaRPr lang="ru-RU" sz="34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1052736"/>
            <a:ext cx="914400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Устный диктант: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Найдите фигуры: квадрат маленький – 3 шт.,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пятиугольник – 1 шт., треугольник равносторонний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маленький – 4 шт., треугольник остроугольный – 1 шт.  </a:t>
            </a:r>
          </a:p>
          <a:p>
            <a:pPr marL="457200" indent="-457200"/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1) Соедините три квадрата, расположите фигуру горизонтально.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2) К первому квадрату сверху прикрепите пятиугольник.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3) К пятиугольнику сверху (справа и слева) прикрепите два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равносторонних треугольника.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4) К первому квадрату снизу прикрепите равносторонний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треугольник.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3) К третьему квадрату снизу прикрепите равносторонний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треугольник. 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4) К третьему треугольнику справа прикрепите остроугольный</a:t>
            </a:r>
          </a:p>
          <a:p>
            <a:r>
              <a:rPr lang="ru-RU" sz="22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 треугольник.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8173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387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Содержимое 13" descr="Clixi_yellow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29520" y="4357694"/>
            <a:ext cx="1202598" cy="1217962"/>
          </a:xfrm>
          <a:prstGeom prst="rect">
            <a:avLst/>
          </a:prstGeom>
        </p:spPr>
      </p:pic>
      <p:pic>
        <p:nvPicPr>
          <p:cNvPr id="33" name="Содержимое 13" descr="Clixi_yellow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4357694"/>
            <a:ext cx="1202598" cy="1217962"/>
          </a:xfrm>
          <a:prstGeom prst="rect">
            <a:avLst/>
          </a:prstGeom>
        </p:spPr>
      </p:pic>
      <p:pic>
        <p:nvPicPr>
          <p:cNvPr id="32" name="Содержимое 13" descr="Clixi_yellow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794" y="3000372"/>
            <a:ext cx="1202598" cy="121796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2797" y="357166"/>
            <a:ext cx="861646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КОМБИНАТОРИКА: </a:t>
            </a:r>
          </a:p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КОМБИНИРОВАНИЕ ПО ЦВЕТУ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cs typeface="Times New Roman" pitchFamily="18" charset="0"/>
            </a:endParaRPr>
          </a:p>
        </p:txBody>
      </p:sp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1643050"/>
            <a:ext cx="1220724" cy="1216152"/>
          </a:xfrm>
          <a:prstGeom prst="rect">
            <a:avLst/>
          </a:prstGeom>
        </p:spPr>
      </p:pic>
      <p:pic>
        <p:nvPicPr>
          <p:cNvPr id="14" name="Содержимое 13" descr="Clixi_yellow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000364" y="1643050"/>
            <a:ext cx="1202598" cy="1217962"/>
          </a:xfrm>
        </p:spPr>
      </p:pic>
      <p:sp>
        <p:nvSpPr>
          <p:cNvPr id="15" name="Прямоугольник 14"/>
          <p:cNvSpPr/>
          <p:nvPr/>
        </p:nvSpPr>
        <p:spPr>
          <a:xfrm>
            <a:off x="357158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</a:t>
            </a:r>
            <a:endParaRPr lang="ru-RU" sz="4000" dirty="0"/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28794" y="1643050"/>
            <a:ext cx="1220724" cy="121615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57158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2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57158" y="4572008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3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14876" y="178592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4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786314" y="3214686"/>
            <a:ext cx="4443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5</a:t>
            </a:r>
            <a:endParaRPr lang="ru-RU" sz="4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786314" y="4643446"/>
            <a:ext cx="4286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6</a:t>
            </a:r>
            <a:endParaRPr lang="ru-RU" sz="4000" dirty="0"/>
          </a:p>
        </p:txBody>
      </p:sp>
      <p:pic>
        <p:nvPicPr>
          <p:cNvPr id="25" name="Рисунок 24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7224" y="3000372"/>
            <a:ext cx="1220724" cy="1216152"/>
          </a:xfrm>
          <a:prstGeom prst="rect">
            <a:avLst/>
          </a:prstGeom>
        </p:spPr>
      </p:pic>
      <p:pic>
        <p:nvPicPr>
          <p:cNvPr id="27" name="Рисунок 26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8794" y="4357694"/>
            <a:ext cx="1220724" cy="1216152"/>
          </a:xfrm>
          <a:prstGeom prst="rect">
            <a:avLst/>
          </a:prstGeom>
        </p:spPr>
      </p:pic>
      <p:pic>
        <p:nvPicPr>
          <p:cNvPr id="28" name="Рисунок 27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8082" y="1643050"/>
            <a:ext cx="1220724" cy="1216152"/>
          </a:xfrm>
          <a:prstGeom prst="rect">
            <a:avLst/>
          </a:prstGeom>
        </p:spPr>
      </p:pic>
      <p:pic>
        <p:nvPicPr>
          <p:cNvPr id="30" name="Рисунок 29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57950" y="4357694"/>
            <a:ext cx="1220724" cy="1216152"/>
          </a:xfrm>
          <a:prstGeom prst="rect">
            <a:avLst/>
          </a:prstGeom>
        </p:spPr>
      </p:pic>
      <p:pic>
        <p:nvPicPr>
          <p:cNvPr id="34" name="Содержимое 13" descr="Clixi_yellow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1643050"/>
            <a:ext cx="1202598" cy="1217962"/>
          </a:xfrm>
          <a:prstGeom prst="rect">
            <a:avLst/>
          </a:prstGeom>
        </p:spPr>
      </p:pic>
      <p:pic>
        <p:nvPicPr>
          <p:cNvPr id="38" name="Содержимое 13" descr="Clixi_yellow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3000372"/>
            <a:ext cx="1202598" cy="1217962"/>
          </a:xfrm>
          <a:prstGeom prst="rect">
            <a:avLst/>
          </a:prstGeom>
        </p:spPr>
      </p:pic>
      <p:pic>
        <p:nvPicPr>
          <p:cNvPr id="39" name="Рисунок 38" descr="Clixi_blue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86512" y="1643050"/>
            <a:ext cx="1220724" cy="1216152"/>
          </a:xfrm>
          <a:prstGeom prst="rect">
            <a:avLst/>
          </a:prstGeom>
        </p:spPr>
      </p:pic>
      <p:pic>
        <p:nvPicPr>
          <p:cNvPr id="40" name="Рисунок 39" descr="Clixi_blue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4357694"/>
            <a:ext cx="1220724" cy="1216152"/>
          </a:xfrm>
          <a:prstGeom prst="rect">
            <a:avLst/>
          </a:prstGeom>
        </p:spPr>
      </p:pic>
      <p:pic>
        <p:nvPicPr>
          <p:cNvPr id="41" name="Рисунок 40" descr="Clixi_blue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00364" y="3000372"/>
            <a:ext cx="1220724" cy="1216152"/>
          </a:xfrm>
          <a:prstGeom prst="rect">
            <a:avLst/>
          </a:prstGeom>
        </p:spPr>
      </p:pic>
      <p:pic>
        <p:nvPicPr>
          <p:cNvPr id="43" name="Рисунок 42" descr="Clixi_blue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3000372"/>
            <a:ext cx="1220724" cy="1216152"/>
          </a:xfrm>
          <a:prstGeom prst="rect">
            <a:avLst/>
          </a:prstGeom>
        </p:spPr>
      </p:pic>
      <p:pic>
        <p:nvPicPr>
          <p:cNvPr id="45" name="Рисунок 44" descr="Clixi_blue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86380" y="4357694"/>
            <a:ext cx="1220724" cy="1216152"/>
          </a:xfrm>
          <a:prstGeom prst="rect">
            <a:avLst/>
          </a:prstGeom>
        </p:spPr>
      </p:pic>
      <p:pic>
        <p:nvPicPr>
          <p:cNvPr id="29" name="Рисунок 28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29520" y="3000372"/>
            <a:ext cx="1220724" cy="1216152"/>
          </a:xfrm>
          <a:prstGeom prst="rect">
            <a:avLst/>
          </a:prstGeom>
        </p:spPr>
      </p:pic>
      <p:cxnSp>
        <p:nvCxnSpPr>
          <p:cNvPr id="47" name="Прямая соединительная линия 46"/>
          <p:cNvCxnSpPr/>
          <p:nvPr/>
        </p:nvCxnSpPr>
        <p:spPr>
          <a:xfrm rot="5400000">
            <a:off x="2571736" y="3643314"/>
            <a:ext cx="38576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387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Скругленный прямоугольник 26"/>
          <p:cNvSpPr/>
          <p:nvPr/>
        </p:nvSpPr>
        <p:spPr>
          <a:xfrm>
            <a:off x="5429256" y="1785926"/>
            <a:ext cx="3429024" cy="278608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4282" y="1785926"/>
            <a:ext cx="4071966" cy="285752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47647" y="500042"/>
            <a:ext cx="340830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СРАВНЕНИЕ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2" name="Рисунок 41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857364"/>
            <a:ext cx="1220724" cy="1216152"/>
          </a:xfrm>
          <a:prstGeom prst="rect">
            <a:avLst/>
          </a:prstGeom>
        </p:spPr>
      </p:pic>
      <p:pic>
        <p:nvPicPr>
          <p:cNvPr id="44" name="Рисунок 43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1928802"/>
            <a:ext cx="1220724" cy="1216152"/>
          </a:xfrm>
          <a:prstGeom prst="rect">
            <a:avLst/>
          </a:prstGeom>
        </p:spPr>
      </p:pic>
      <p:pic>
        <p:nvPicPr>
          <p:cNvPr id="19" name="Рисунок 18" descr="Clixi_2_green.wm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5500694" y="2071678"/>
            <a:ext cx="1148486" cy="1146658"/>
          </a:xfrm>
          <a:prstGeom prst="rect">
            <a:avLst/>
          </a:prstGeom>
        </p:spPr>
      </p:pic>
      <p:pic>
        <p:nvPicPr>
          <p:cNvPr id="22" name="Содержимое 5" descr="Clixi_1_blue.wmf"/>
          <p:cNvPicPr>
            <a:picLocks noGrp="1" noChangeAspect="1"/>
          </p:cNvPicPr>
          <p:nvPr>
            <p:ph idx="1"/>
          </p:nvPr>
        </p:nvPicPr>
        <p:blipFill>
          <a:blip r:embed="rId6" cstate="print"/>
          <a:stretch>
            <a:fillRect/>
          </a:stretch>
        </p:blipFill>
        <p:spPr>
          <a:xfrm>
            <a:off x="6715140" y="2428868"/>
            <a:ext cx="1147572" cy="1147572"/>
          </a:xfrm>
        </p:spPr>
      </p:pic>
      <p:pic>
        <p:nvPicPr>
          <p:cNvPr id="23" name="Рисунок 22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29322" y="3357562"/>
            <a:ext cx="1147572" cy="1147572"/>
          </a:xfrm>
          <a:prstGeom prst="rect">
            <a:avLst/>
          </a:prstGeom>
        </p:spPr>
      </p:pic>
      <p:pic>
        <p:nvPicPr>
          <p:cNvPr id="13" name="Рисунок 12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643042" y="3214686"/>
            <a:ext cx="1220724" cy="1216152"/>
          </a:xfrm>
          <a:prstGeom prst="rect">
            <a:avLst/>
          </a:prstGeom>
        </p:spPr>
      </p:pic>
      <p:pic>
        <p:nvPicPr>
          <p:cNvPr id="14" name="Рисунок 13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57158" y="3143248"/>
            <a:ext cx="1220724" cy="1216152"/>
          </a:xfrm>
          <a:prstGeom prst="rect">
            <a:avLst/>
          </a:prstGeom>
        </p:spPr>
      </p:pic>
      <p:pic>
        <p:nvPicPr>
          <p:cNvPr id="15" name="Рисунок 14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2071678"/>
            <a:ext cx="1220724" cy="1216152"/>
          </a:xfrm>
          <a:prstGeom prst="rect">
            <a:avLst/>
          </a:prstGeom>
        </p:spPr>
      </p:pic>
      <p:pic>
        <p:nvPicPr>
          <p:cNvPr id="16" name="Рисунок 15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28926" y="3357562"/>
            <a:ext cx="1220724" cy="1216152"/>
          </a:xfrm>
          <a:prstGeom prst="rect">
            <a:avLst/>
          </a:prstGeom>
        </p:spPr>
      </p:pic>
      <p:pic>
        <p:nvPicPr>
          <p:cNvPr id="21" name="Рисунок 20" descr="clixi_1_yellow.wm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72396" y="1928802"/>
            <a:ext cx="1147572" cy="1147572"/>
          </a:xfrm>
          <a:prstGeom prst="rect">
            <a:avLst/>
          </a:prstGeom>
        </p:spPr>
      </p:pic>
      <p:pic>
        <p:nvPicPr>
          <p:cNvPr id="25" name="Рисунок 24" descr="Clixi_1_red.wm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5400000">
            <a:off x="7215206" y="3357562"/>
            <a:ext cx="1147572" cy="1147572"/>
          </a:xfrm>
          <a:prstGeom prst="rect">
            <a:avLst/>
          </a:prstGeom>
        </p:spPr>
      </p:pic>
      <p:pic>
        <p:nvPicPr>
          <p:cNvPr id="28" name="Рисунок 27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429124" y="2571744"/>
            <a:ext cx="860479" cy="857256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4643438" y="2643182"/>
            <a:ext cx="46519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&gt;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0" name="Рисунок 29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5000636"/>
            <a:ext cx="1220724" cy="1216152"/>
          </a:xfrm>
          <a:prstGeom prst="rect">
            <a:avLst/>
          </a:prstGeom>
        </p:spPr>
      </p:pic>
      <p:pic>
        <p:nvPicPr>
          <p:cNvPr id="32" name="Рисунок 31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28728" y="5000636"/>
            <a:ext cx="1220724" cy="1216152"/>
          </a:xfrm>
          <a:prstGeom prst="rect">
            <a:avLst/>
          </a:prstGeom>
        </p:spPr>
      </p:pic>
      <p:pic>
        <p:nvPicPr>
          <p:cNvPr id="33" name="Рисунок 32" descr="Clixi_blue.w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5000636"/>
            <a:ext cx="1220724" cy="1216152"/>
          </a:xfrm>
          <a:prstGeom prst="rect">
            <a:avLst/>
          </a:prstGeom>
        </p:spPr>
      </p:pic>
      <p:pic>
        <p:nvPicPr>
          <p:cNvPr id="34" name="Рисунок 33" descr="Clixi_green.wmf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643438" y="4786322"/>
            <a:ext cx="1220724" cy="1216152"/>
          </a:xfrm>
          <a:prstGeom prst="rect">
            <a:avLst/>
          </a:prstGeom>
        </p:spPr>
      </p:pic>
      <p:pic>
        <p:nvPicPr>
          <p:cNvPr id="37" name="Рисунок 36" descr="clixi_yellow.wmf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29322" y="4786322"/>
            <a:ext cx="1220724" cy="1216152"/>
          </a:xfrm>
          <a:prstGeom prst="rect">
            <a:avLst/>
          </a:prstGeom>
        </p:spPr>
      </p:pic>
      <p:pic>
        <p:nvPicPr>
          <p:cNvPr id="38" name="Рисунок 37" descr="Clixi_red.wm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206" y="4786322"/>
            <a:ext cx="1220724" cy="1216152"/>
          </a:xfrm>
          <a:prstGeom prst="rect">
            <a:avLst/>
          </a:prstGeom>
        </p:spPr>
      </p:pic>
      <p:sp>
        <p:nvSpPr>
          <p:cNvPr id="39" name="Прямоугольник 38"/>
          <p:cNvSpPr/>
          <p:nvPr/>
        </p:nvSpPr>
        <p:spPr>
          <a:xfrm>
            <a:off x="500034" y="514351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9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85918" y="5143512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&gt;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000364" y="5143512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7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4929190" y="492919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215074" y="4929198"/>
            <a:ext cx="5293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=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572396" y="4929198"/>
            <a:ext cx="5357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387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03156" y="500042"/>
            <a:ext cx="64972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ЛОГИЧЕСКИЙ КВАДРАТ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8" name="Рисунок 37" descr="Логический квадрат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785926"/>
            <a:ext cx="3370810" cy="3370810"/>
          </a:xfrm>
          <a:prstGeom prst="rect">
            <a:avLst/>
          </a:prstGeom>
        </p:spPr>
      </p:pic>
      <p:pic>
        <p:nvPicPr>
          <p:cNvPr id="39" name="Рисунок 38" descr="Логический квадрат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1785926"/>
            <a:ext cx="3376905" cy="3370810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857224" y="5214950"/>
            <a:ext cx="7330597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Правило логического квадрата: цвета не 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повторяются по горизонтали и по вертикали.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908720"/>
            <a:ext cx="7530558" cy="4886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6" name="Picture 2" descr="F:\семинар 29.04\DSCN69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99" y="2696400"/>
            <a:ext cx="4265078" cy="31991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387" name="Picture 3" descr="G:\ТИКО\тико- семинар\Щербакова знакомст с матем Предш 00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132856"/>
            <a:ext cx="3537347" cy="43262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14714" y="15748"/>
            <a:ext cx="9144000" cy="1829076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дошкольного образования</a:t>
            </a:r>
            <a:b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Тропинки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Предшкольная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пора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ТИКО-конструктор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1"/>
          <p:cNvGrpSpPr/>
          <p:nvPr/>
        </p:nvGrpSpPr>
        <p:grpSpPr>
          <a:xfrm>
            <a:off x="2339752" y="404664"/>
            <a:ext cx="5760640" cy="5112568"/>
            <a:chOff x="1907704" y="764704"/>
            <a:chExt cx="5760640" cy="5112568"/>
          </a:xfrm>
        </p:grpSpPr>
        <p:pic>
          <p:nvPicPr>
            <p:cNvPr id="3075" name="Picture 3" descr="C:\Users\лена\Desktop\восп года 2014 последняя\DSCN1942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017101" y="886432"/>
              <a:ext cx="5418052" cy="4522086"/>
            </a:xfrm>
            <a:prstGeom prst="rect">
              <a:avLst/>
            </a:prstGeom>
            <a:noFill/>
          </p:spPr>
        </p:pic>
        <p:pic>
          <p:nvPicPr>
            <p:cNvPr id="9" name="Picture 2" descr="http://lenagold.narod.ru/fon/clipart/ram/raz/zel/ramk01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07704" y="764704"/>
              <a:ext cx="5760640" cy="511256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387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02" name="WordArt 2"/>
          <p:cNvSpPr>
            <a:spLocks noChangeArrowheads="1" noChangeShapeType="1" noTextEdit="1"/>
          </p:cNvSpPr>
          <p:nvPr/>
        </p:nvSpPr>
        <p:spPr bwMode="auto">
          <a:xfrm>
            <a:off x="1116013" y="333375"/>
            <a:ext cx="6337300" cy="503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</a:rPr>
              <a:t>РАЗВЕРТКИ ПРИЗМ</a:t>
            </a:r>
          </a:p>
        </p:txBody>
      </p:sp>
      <p:pic>
        <p:nvPicPr>
          <p:cNvPr id="23555" name="Picture 7" descr="Рисунок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4382" y="1116806"/>
            <a:ext cx="2430462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8" descr="Треугольная призм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3284538"/>
            <a:ext cx="2065338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9" descr="Пятиугольная призм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1484313"/>
            <a:ext cx="3200400" cy="22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0" descr="Шестиугольная призм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468813"/>
            <a:ext cx="3775075" cy="238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1" descr="Восьмиугольная призма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3552825"/>
            <a:ext cx="5292725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5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0" y="2636912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ln>
                  <a:solidFill>
                    <a:srgbClr val="0E1107"/>
                  </a:solidFill>
                </a:ln>
                <a:solidFill>
                  <a:srgbClr val="0E1107"/>
                </a:solidFill>
                <a:latin typeface="Book Antiqua" pitchFamily="18" charset="0"/>
                <a:cs typeface="Times New Roman" pitchFamily="18" charset="0"/>
              </a:rPr>
              <a:t>СПАСИБО ЗА ВНИМАНИЕ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9155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2" descr="F:\семинар 29.04\DSCN6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4984"/>
            <a:ext cx="4152309" cy="3114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411" name="Picture 3" descr="G:\ТИКО\тико- семинар\задание ДОМИК Султанова Путешествие тетр №2 среднТР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32656"/>
            <a:ext cx="4618063" cy="3282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082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G:\ТИКО\тико- семинар\Султанова Путешествие тетр № 2 старшТ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935" y="2276872"/>
            <a:ext cx="5278363" cy="27574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435" name="Picture 3" descr="F:\семинар 29.04\DSCN69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3861048"/>
            <a:ext cx="3954346" cy="27820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4714" y="15748"/>
            <a:ext cx="9144000" cy="1829076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дошкольного образования</a:t>
            </a:r>
            <a:b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Тропинки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Предшкольная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пора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 ТИКО-конструктор</a:t>
            </a: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ru-RU" dirty="0" smtClean="0"/>
              <a:t>КОРАБЛЬ (клетки точки и штрихи</a:t>
            </a:r>
            <a:endParaRPr lang="ru-RU" dirty="0"/>
          </a:p>
        </p:txBody>
      </p:sp>
      <p:pic>
        <p:nvPicPr>
          <p:cNvPr id="1026" name="Picture 2" descr="G:\ТИКО\тико- семинар\клетки точки и штрих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996" y="1988840"/>
            <a:ext cx="8368567" cy="397331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Заголовок 3"/>
          <p:cNvSpPr>
            <a:spLocks noGrp="1"/>
          </p:cNvSpPr>
          <p:nvPr>
            <p:ph type="title"/>
          </p:nvPr>
        </p:nvSpPr>
        <p:spPr>
          <a:xfrm>
            <a:off x="-1" y="764704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развивающего образования </a:t>
            </a: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Тропинки» и «</a:t>
            </a:r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Предшкольная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пора»</a:t>
            </a:r>
            <a:b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b="1" i="1" dirty="0">
              <a:ln>
                <a:solidFill>
                  <a:srgbClr val="0E1107"/>
                </a:solidFill>
              </a:ln>
              <a:solidFill>
                <a:srgbClr val="0E1107"/>
              </a:solidFill>
              <a:latin typeface="Book Antiqua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90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323528" y="1406324"/>
            <a:ext cx="4608512" cy="4660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114" y="2204864"/>
            <a:ext cx="3045922" cy="3063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-1468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Авторская игровая </a:t>
            </a:r>
            <a:r>
              <a:rPr lang="ru-RU" sz="3600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технология </a:t>
            </a:r>
            <a:endParaRPr lang="ru-RU" sz="3600" b="1" i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3600" b="1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«ИГРОВАЯ ЗАНИМАТИКА</a:t>
            </a:r>
            <a:r>
              <a:rPr lang="ru-RU" sz="3600" b="1" i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</a:t>
            </a:r>
            <a:endParaRPr lang="ru-RU" sz="3600" b="1" i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114" y="2204864"/>
            <a:ext cx="3115488" cy="30635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094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E:\ТИКО\тико-фото\DSCN776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455" y="1179502"/>
            <a:ext cx="6809087" cy="5106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" y="-20827"/>
            <a:ext cx="9144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ТИКО-конструктор </a:t>
            </a:r>
          </a:p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(плоскостное   моделирование)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0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C:\Documents and Settings\administrator\Local Settings\Temporary Internet Files\Content.Word\reWalls_com-262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840" y="1490141"/>
            <a:ext cx="6808317" cy="51068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-20827"/>
            <a:ext cx="914400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ТИКО-конструктор </a:t>
            </a:r>
          </a:p>
          <a:p>
            <a:pPr algn="ctr"/>
            <a:r>
              <a:rPr lang="ru-RU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(объемное  моделирование)</a:t>
            </a:r>
            <a:endParaRPr lang="ru-RU" sz="3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395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3841</TotalTime>
  <Words>944</Words>
  <Application>Microsoft Office PowerPoint</Application>
  <PresentationFormat>Экран (4:3)</PresentationFormat>
  <Paragraphs>151</Paragraphs>
  <Slides>43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9" baseType="lpstr">
      <vt:lpstr>Arial</vt:lpstr>
      <vt:lpstr>Book Antiqua</vt:lpstr>
      <vt:lpstr>Calibri</vt:lpstr>
      <vt:lpstr>Palatino Linotype</vt:lpstr>
      <vt:lpstr>Times New Roman</vt:lpstr>
      <vt:lpstr>Тема Office</vt:lpstr>
      <vt:lpstr>Презентация PowerPoint</vt:lpstr>
      <vt:lpstr>«Екатеринбургская инженерная школа»</vt:lpstr>
      <vt:lpstr>«Екатеринбургская инженерная школа»</vt:lpstr>
      <vt:lpstr>Программы дошкольного образования «Тропинки», «Предшкольная пора» и  ТИКО-конструктор</vt:lpstr>
      <vt:lpstr>Программы дошкольного образования «Тропинки», «Предшкольная пора» и  ТИКО-конструктор</vt:lpstr>
      <vt:lpstr>Программы дошкольного развивающего образования  «Тропинки» и «Предшкольная пора»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ТАНК Т-34</vt:lpstr>
      <vt:lpstr>КАТЮША</vt:lpstr>
      <vt:lpstr>160-ММ МИНОМЕТ    МТ-13.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WareZ Provider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www.PHILka.RU</dc:creator>
  <cp:lastModifiedBy>Пользователь</cp:lastModifiedBy>
  <cp:revision>278</cp:revision>
  <dcterms:created xsi:type="dcterms:W3CDTF">2015-04-16T08:51:38Z</dcterms:created>
  <dcterms:modified xsi:type="dcterms:W3CDTF">2017-03-21T07:22:43Z</dcterms:modified>
</cp:coreProperties>
</file>