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84" r:id="rId2"/>
    <p:sldId id="274" r:id="rId3"/>
    <p:sldId id="272" r:id="rId4"/>
    <p:sldId id="258" r:id="rId5"/>
    <p:sldId id="263" r:id="rId6"/>
    <p:sldId id="273" r:id="rId7"/>
    <p:sldId id="283" r:id="rId8"/>
    <p:sldId id="275" r:id="rId9"/>
    <p:sldId id="260" r:id="rId10"/>
    <p:sldId id="276" r:id="rId11"/>
    <p:sldId id="262" r:id="rId12"/>
    <p:sldId id="278" r:id="rId13"/>
    <p:sldId id="280" r:id="rId14"/>
    <p:sldId id="277" r:id="rId15"/>
    <p:sldId id="281" r:id="rId16"/>
    <p:sldId id="282" r:id="rId17"/>
    <p:sldId id="269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15" autoAdjust="0"/>
    <p:restoredTop sz="86364" autoAdjust="0"/>
  </p:normalViewPr>
  <p:slideViewPr>
    <p:cSldViewPr>
      <p:cViewPr varScale="1">
        <p:scale>
          <a:sx n="67" d="100"/>
          <a:sy n="67" d="100"/>
        </p:scale>
        <p:origin x="-189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6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B6A6E89-01C8-430A-ABB1-1036B414967A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661A228-A1C2-403B-AE81-C95D73C6EE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56611-F961-4622-82AF-9E6F0AE8734C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350E5-7A25-4634-8A95-06CFA53A6D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FCBA0-8C65-48DC-A4CE-75A2DE01182F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2A071-59DF-4A3C-9E38-C16900D3A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77000" y="76200"/>
            <a:ext cx="2514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33B4E-BD4B-43AD-9ABA-63F499F52D36}" type="datetimeFigureOut">
              <a:rPr lang="en-US"/>
              <a:pPr>
                <a:defRPr/>
              </a:pPr>
              <a:t>2/26/2017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A2BAC-B8DC-43E1-9AFC-76F3669EA1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6C9FF-CF67-44EA-B4A4-7F0FAA2E3665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E71CE-01E2-4342-909F-E3500B2595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83CAD-BDDD-47A3-85F2-BD54667BAC10}" type="datetimeFigureOut">
              <a:rPr lang="en-US"/>
              <a:pPr>
                <a:defRPr/>
              </a:pPr>
              <a:t>2/26/2017</a:t>
            </a:fld>
            <a:endParaRPr lang="en-US" dirty="0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92EB7-D661-4128-840B-CE4843C208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410D9-3B6F-4D45-AFA7-CC469FD42014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C46AC-0CCD-49F0-84D9-B077E80A7B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36EF3-7D6A-42A5-AF4B-793923057E9F}" type="datetimeFigureOut">
              <a:rPr lang="en-US"/>
              <a:pPr>
                <a:defRPr/>
              </a:pPr>
              <a:t>2/26/2017</a:t>
            </a:fld>
            <a:endParaRPr lang="en-US" dirty="0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641C0-FA1E-4153-AD6F-D6811DC45D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82A64-790D-4B52-AAEB-2F3C1C83BE9C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4F27E-48B6-4123-BB0B-B2AFFECA19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18539-8694-4E3E-B290-5B185BC2BE16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14F32-DCC5-44C1-880E-78A0E13997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7EDEF-7781-4074-A904-AD263D3EA271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772-9F4B-4478-99A7-37469CEFF1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078B-75D2-4DD8-9340-172F4AAD171B}" type="datetimeFigureOut">
              <a:rPr lang="en-US"/>
              <a:pPr>
                <a:defRPr/>
              </a:pPr>
              <a:t>2/26/2017</a:t>
            </a:fld>
            <a:endParaRPr lang="en-US" dirty="0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465CD-8FD0-4B4A-89E7-B432460868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AED74F-0CE7-47CD-9668-74E1FF6A1906}" type="datetimeFigureOut">
              <a:rPr lang="en-US"/>
              <a:pPr>
                <a:defRPr/>
              </a:pPr>
              <a:t>2/26/2017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754980-4683-4CA0-85E9-50723DBBC4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0" r:id="rId3"/>
    <p:sldLayoutId id="2147483674" r:id="rId4"/>
    <p:sldLayoutId id="2147483669" r:id="rId5"/>
    <p:sldLayoutId id="2147483675" r:id="rId6"/>
    <p:sldLayoutId id="2147483676" r:id="rId7"/>
    <p:sldLayoutId id="2147483677" r:id="rId8"/>
    <p:sldLayoutId id="2147483668" r:id="rId9"/>
    <p:sldLayoutId id="2147483678" r:id="rId10"/>
    <p:sldLayoutId id="2147483671" r:id="rId11"/>
  </p:sldLayoutIdLst>
  <p:transition spd="slow">
    <p:newsflash/>
    <p:sndAc>
      <p:stSnd>
        <p:snd r:embed="rId13" name="chimes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:\57815364317b6155d12dbf6b.jpg"/>
          <p:cNvPicPr>
            <a:picLocks noChangeAspect="1" noChangeArrowheads="1"/>
          </p:cNvPicPr>
          <p:nvPr/>
        </p:nvPicPr>
        <p:blipFill>
          <a:blip r:embed="rId3" cstate="print"/>
          <a:srcRect l="8450" t="2046" r="14040" b="16110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0" y="18864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МАДОУ детский сад № 531</a:t>
            </a:r>
          </a:p>
        </p:txBody>
      </p:sp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-20600" y="548680"/>
            <a:ext cx="9164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Орджоникидзевский район</a:t>
            </a:r>
          </a:p>
          <a:p>
            <a:pPr algn="ctr"/>
            <a:r>
              <a:rPr lang="ru-RU" sz="14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г.Екатеринбург 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0" y="2204864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i="1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4000" b="1" i="1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Речевые игры 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i="1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в режимных </a:t>
            </a:r>
            <a:r>
              <a:rPr lang="ru-RU" sz="4000" b="1" i="1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моментах</a:t>
            </a:r>
            <a:r>
              <a:rPr lang="ru-RU" sz="4000" b="1" i="1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4000" b="1" i="1" dirty="0" smtClean="0">
              <a:ln w="12700">
                <a:solidFill>
                  <a:schemeClr val="tx1"/>
                </a:solidFill>
              </a:ln>
              <a:solidFill>
                <a:srgbClr val="FF0000"/>
              </a:solidFill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1687240" y="1235751"/>
            <a:ext cx="57695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Консультация для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родителей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http://86ds6-nyagan.edusite.ru/images/kniga2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204258"/>
            <a:ext cx="3221375" cy="265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328726"/>
          </a:xfrm>
        </p:spPr>
        <p:txBody>
          <a:bodyPr>
            <a:noAutofit/>
          </a:bodyPr>
          <a:lstStyle/>
          <a:p>
            <a:pPr algn="ctr"/>
            <a:r>
              <a:rPr lang="ru-RU" sz="7200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 столом</a:t>
            </a:r>
            <a:br>
              <a:rPr lang="ru-RU" sz="7200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29190" y="1214422"/>
            <a:ext cx="4071966" cy="511017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+mj-lt"/>
              </a:rPr>
              <a:t>Час обеда подошёл,</a:t>
            </a:r>
          </a:p>
          <a:p>
            <a:pPr algn="ctr">
              <a:buNone/>
            </a:pPr>
            <a:r>
              <a:rPr lang="ru-RU" b="1" dirty="0" smtClean="0">
                <a:latin typeface="+mj-lt"/>
              </a:rPr>
              <a:t>Сели деточки за стол!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***</a:t>
            </a:r>
          </a:p>
          <a:p>
            <a:pPr algn="ctr">
              <a:buNone/>
            </a:pPr>
            <a:r>
              <a:rPr lang="ru-RU" b="1" dirty="0" smtClean="0">
                <a:latin typeface="+mj-lt"/>
              </a:rPr>
              <a:t>Бери ложку, бери хлеб,</a:t>
            </a:r>
          </a:p>
          <a:p>
            <a:pPr algn="ctr">
              <a:buNone/>
            </a:pPr>
            <a:r>
              <a:rPr lang="ru-RU" b="1" dirty="0" smtClean="0">
                <a:latin typeface="+mj-lt"/>
              </a:rPr>
              <a:t>И скорее за обед!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***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А у нас есть ложки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Волшебные немножко.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Вот – тарелка, вот – еда.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Не осталось и следа.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5" name="Содержимое 4" descr="120911-8[1]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85720" y="2214554"/>
            <a:ext cx="4619909" cy="3071834"/>
          </a:xfrm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377" y="260648"/>
            <a:ext cx="8686800" cy="261999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>
                <a:solidFill>
                  <a:srgbClr val="00B0F0"/>
                </a:solidFill>
                <a:latin typeface="Arial Black" pitchFamily="34" charset="0"/>
              </a:rPr>
              <a:t>теплою водою</a:t>
            </a:r>
            <a:br>
              <a:rPr lang="ru-RU" sz="3100" dirty="0" smtClean="0">
                <a:solidFill>
                  <a:srgbClr val="00B0F0"/>
                </a:solidFill>
                <a:latin typeface="Arial Black" pitchFamily="34" charset="0"/>
              </a:rPr>
            </a:br>
            <a:r>
              <a:rPr lang="ru-RU" sz="3100" dirty="0" smtClean="0">
                <a:solidFill>
                  <a:srgbClr val="00B0F0"/>
                </a:solidFill>
                <a:latin typeface="Arial Black" pitchFamily="34" charset="0"/>
              </a:rPr>
              <a:t>руки чисто мою.</a:t>
            </a:r>
            <a:br>
              <a:rPr lang="ru-RU" sz="3100" dirty="0" smtClean="0">
                <a:solidFill>
                  <a:srgbClr val="00B0F0"/>
                </a:solidFill>
                <a:latin typeface="Arial Black" pitchFamily="34" charset="0"/>
              </a:rPr>
            </a:br>
            <a:r>
              <a:rPr lang="ru-RU" sz="3100" dirty="0" smtClean="0">
                <a:solidFill>
                  <a:srgbClr val="00B0F0"/>
                </a:solidFill>
                <a:latin typeface="Arial Black" pitchFamily="34" charset="0"/>
              </a:rPr>
              <a:t>Кусочек мыла я возьму</a:t>
            </a:r>
            <a:br>
              <a:rPr lang="ru-RU" sz="3100" dirty="0" smtClean="0">
                <a:solidFill>
                  <a:srgbClr val="00B0F0"/>
                </a:solidFill>
                <a:latin typeface="Arial Black" pitchFamily="34" charset="0"/>
              </a:rPr>
            </a:br>
            <a:r>
              <a:rPr lang="ru-RU" sz="3100" dirty="0" smtClean="0">
                <a:solidFill>
                  <a:srgbClr val="00B0F0"/>
                </a:solidFill>
                <a:latin typeface="Arial Black" pitchFamily="34" charset="0"/>
              </a:rPr>
              <a:t>и ладошки им потру</a:t>
            </a:r>
            <a:r>
              <a:rPr lang="ru-RU" sz="2000" dirty="0" smtClean="0">
                <a:solidFill>
                  <a:srgbClr val="00B0F0"/>
                </a:solidFill>
                <a:latin typeface="Arial Black" pitchFamily="34" charset="0"/>
              </a:rPr>
              <a:t>.</a:t>
            </a:r>
            <a:endParaRPr lang="ru-RU" sz="2000" dirty="0">
              <a:solidFill>
                <a:srgbClr val="00B0F0"/>
              </a:solidFill>
              <a:latin typeface="Arial Black" pitchFamily="34" charset="0"/>
            </a:endParaRPr>
          </a:p>
        </p:txBody>
      </p:sp>
      <p:pic>
        <p:nvPicPr>
          <p:cNvPr id="10" name="Содержимое 9" descr="24199_10108[1]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714612" y="3500438"/>
            <a:ext cx="4135289" cy="2747966"/>
          </a:xfrm>
        </p:spPr>
      </p:pic>
      <p:sp>
        <p:nvSpPr>
          <p:cNvPr id="9" name="Прямоугольник 8"/>
          <p:cNvSpPr/>
          <p:nvPr/>
        </p:nvSpPr>
        <p:spPr>
          <a:xfrm>
            <a:off x="142843" y="214290"/>
            <a:ext cx="871543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Чище мойся, воды не бойся!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Образовательная деятельность</a:t>
            </a:r>
            <a:br>
              <a:rPr lang="ru-RU" sz="4900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</a:t>
            </a:r>
            <a:r>
              <a:rPr lang="ru-RU" sz="3200" b="1" dirty="0" smtClean="0">
                <a:solidFill>
                  <a:srgbClr val="C00000"/>
                </a:solidFill>
              </a:rPr>
              <a:t>Физкультминутки, также имеют большое значение. Как известно, внимание детей короткое, они устают от сидения, поэтому им нужно расслабляться.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85860"/>
            <a:ext cx="4343400" cy="5038740"/>
          </a:xfrm>
        </p:spPr>
        <p:txBody>
          <a:bodyPr/>
          <a:lstStyle/>
          <a:p>
            <a:pPr algn="ctr">
              <a:buNone/>
            </a:pPr>
            <a:r>
              <a:rPr lang="ru-RU" sz="3200" b="1" i="1" dirty="0" smtClean="0">
                <a:latin typeface="Arial Narrow" pitchFamily="34" charset="0"/>
              </a:rPr>
              <a:t>Буратино потянулся, раз нагнулся, два нагнулся.</a:t>
            </a:r>
          </a:p>
          <a:p>
            <a:pPr algn="ctr">
              <a:buNone/>
            </a:pPr>
            <a:r>
              <a:rPr lang="ru-RU" sz="3200" b="1" i="1" dirty="0" smtClean="0">
                <a:latin typeface="Arial Narrow" pitchFamily="34" charset="0"/>
              </a:rPr>
              <a:t>Руки в стороны развел - ключик, видно, не нашел.</a:t>
            </a:r>
          </a:p>
          <a:p>
            <a:pPr algn="ctr">
              <a:buNone/>
            </a:pPr>
            <a:r>
              <a:rPr lang="ru-RU" sz="3200" b="1" i="1" dirty="0" smtClean="0">
                <a:latin typeface="Arial Narrow" pitchFamily="34" charset="0"/>
              </a:rPr>
              <a:t>Чтобы ключик нам достать, надо на носочки встать.</a:t>
            </a:r>
            <a:endParaRPr lang="ru-RU" b="1" i="1" dirty="0" smtClean="0">
              <a:latin typeface="Arial Narrow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5715008" cy="4724400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Franklin Gothic Medium Cond" pitchFamily="34" charset="0"/>
              </a:rPr>
              <a:t>Раз, два, три, четыре, пять, собираемся гулять.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Franklin Gothic Medium Cond" pitchFamily="34" charset="0"/>
              </a:rPr>
              <a:t>Если хочешь прогуляться, нужно быстро одеваться,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Franklin Gothic Medium Cond" pitchFamily="34" charset="0"/>
              </a:rPr>
              <a:t>Дверцу шкафа открывай,  и одежду доставай.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Franklin Gothic Medium Cond" pitchFamily="34" charset="0"/>
              </a:rPr>
              <a:t>Собери носок в гармошку, и надень его на ножку.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Franklin Gothic Medium Cond" pitchFamily="34" charset="0"/>
              </a:rPr>
              <a:t>Ты другой носок возьми, точно так же натяни.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Franklin Gothic Medium Cond" pitchFamily="34" charset="0"/>
              </a:rPr>
              <a:t>А теперь скорей вставай и штанишки надевай.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Franklin Gothic Medium Cond" pitchFamily="34" charset="0"/>
              </a:rPr>
              <a:t>Посмотри, на улице стало холодать.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Franklin Gothic Medium Cond" pitchFamily="34" charset="0"/>
              </a:rPr>
              <a:t>Пришло время кофточку деткам надевать.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Franklin Gothic Medium Cond" pitchFamily="34" charset="0"/>
              </a:rPr>
              <a:t>Тушки – </a:t>
            </a:r>
            <a:r>
              <a:rPr lang="ru-RU" sz="2000" b="1" dirty="0" err="1" smtClean="0">
                <a:solidFill>
                  <a:srgbClr val="C00000"/>
                </a:solidFill>
                <a:latin typeface="Franklin Gothic Medium Cond" pitchFamily="34" charset="0"/>
              </a:rPr>
              <a:t>тутушки</a:t>
            </a:r>
            <a:r>
              <a:rPr lang="ru-RU" sz="2000" b="1" dirty="0" smtClean="0">
                <a:solidFill>
                  <a:srgbClr val="C00000"/>
                </a:solidFill>
                <a:latin typeface="Franklin Gothic Medium Cond" pitchFamily="34" charset="0"/>
              </a:rPr>
              <a:t>,  где твои ушки?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Franklin Gothic Medium Cond" pitchFamily="34" charset="0"/>
              </a:rPr>
              <a:t>Ушки в шапке, не достанут лапки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Franklin Gothic Medium Cond" pitchFamily="34" charset="0"/>
              </a:rPr>
              <a:t>Чтобы ушки не болели быстро шапочку надели.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Franklin Gothic Medium Cond" pitchFamily="34" charset="0"/>
              </a:rPr>
              <a:t>А потом и куртку. </a:t>
            </a:r>
          </a:p>
          <a:p>
            <a:endParaRPr lang="ru-RU" sz="3200" dirty="0"/>
          </a:p>
        </p:txBody>
      </p:sp>
      <p:pic>
        <p:nvPicPr>
          <p:cNvPr id="5" name="Содержимое 4" descr="iCA2SC1GM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857884" y="2357430"/>
            <a:ext cx="3041356" cy="2214579"/>
          </a:xfrm>
        </p:spPr>
      </p:pic>
      <p:sp>
        <p:nvSpPr>
          <p:cNvPr id="6" name="Прямоугольник 5"/>
          <p:cNvSpPr/>
          <p:nvPr/>
        </p:nvSpPr>
        <p:spPr>
          <a:xfrm>
            <a:off x="0" y="260648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«Собираемся на прогулку»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2133600"/>
            <a:ext cx="4191000" cy="4724400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Franklin Gothic Medium Cond" pitchFamily="34" charset="0"/>
              </a:rPr>
              <a:t>Тишина у пруда,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Franklin Gothic Medium Cond" pitchFamily="34" charset="0"/>
              </a:rPr>
              <a:t>Не качается вода.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Franklin Gothic Medium Cond" pitchFamily="34" charset="0"/>
              </a:rPr>
              <a:t>Не шумят камыши,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Franklin Gothic Medium Cond" pitchFamily="34" charset="0"/>
              </a:rPr>
              <a:t>Засыпают малыши.</a:t>
            </a:r>
            <a:endParaRPr lang="ru-RU" sz="4000" b="1" dirty="0">
              <a:solidFill>
                <a:srgbClr val="7030A0"/>
              </a:solidFill>
              <a:latin typeface="Franklin Gothic Medium Cond" pitchFamily="34" charset="0"/>
            </a:endParaRPr>
          </a:p>
        </p:txBody>
      </p:sp>
      <p:pic>
        <p:nvPicPr>
          <p:cNvPr id="6" name="Содержимое 5" descr="4e5f95897aeb0_child_sleeping[1]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29124" y="2071678"/>
            <a:ext cx="4511874" cy="3000396"/>
          </a:xfrm>
        </p:spPr>
      </p:pic>
      <p:sp>
        <p:nvSpPr>
          <p:cNvPr id="5" name="Прямоугольник 4"/>
          <p:cNvSpPr/>
          <p:nvPr/>
        </p:nvSpPr>
        <p:spPr>
          <a:xfrm>
            <a:off x="755576" y="0"/>
            <a:ext cx="778674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Дневной сон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92d9fa1a2930ab2686cc91c4115b925[1]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85852" y="1928802"/>
            <a:ext cx="4362306" cy="371477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57364"/>
            <a:ext cx="4343400" cy="471490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Franklin Gothic Medium Cond" pitchFamily="34" charset="0"/>
              </a:rPr>
              <a:t>Светит полная луна - за волной бежит волна,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Franklin Gothic Medium Cond" pitchFamily="34" charset="0"/>
              </a:rPr>
              <a:t>Ветер веет на просторе, и всю ночь волнует море...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Franklin Gothic Medium Cond" pitchFamily="34" charset="0"/>
              </a:rPr>
              <a:t>Волн спокойных мерный шум усыпляет праздный ум...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Franklin Gothic Medium Cond" pitchFamily="34" charset="0"/>
              </a:rPr>
              <a:t>Но так долго вредно спать - нам давно пора вставать.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Franklin Gothic Medium Cond" pitchFamily="34" charset="0"/>
              </a:rPr>
              <a:t> 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3583" y="0"/>
            <a:ext cx="865041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Минутки - </a:t>
            </a:r>
            <a:r>
              <a:rPr lang="ru-RU" sz="6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пробудки</a:t>
            </a:r>
            <a:endParaRPr lang="ru-RU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8624918" cy="4724400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Franklin Gothic Medium Cond" pitchFamily="34" charset="0"/>
              </a:rPr>
              <a:t>    </a:t>
            </a:r>
            <a:r>
              <a:rPr lang="ru-RU" sz="4800" b="1" dirty="0" smtClean="0">
                <a:solidFill>
                  <a:srgbClr val="C00000"/>
                </a:solidFill>
                <a:latin typeface="Franklin Gothic Medium Cond" pitchFamily="34" charset="0"/>
              </a:rPr>
              <a:t>Больше говорите, шутите, поощряйте любую речевую активность ребенка и скоро Вы получите самого интересного для себя собеседника!</a:t>
            </a:r>
            <a:endParaRPr lang="ru-RU" sz="4800" dirty="0" smtClean="0">
              <a:solidFill>
                <a:srgbClr val="C00000"/>
              </a:solidFill>
              <a:latin typeface="Franklin Gothic Medium Cond" pitchFamily="34" charset="0"/>
            </a:endParaRPr>
          </a:p>
          <a:p>
            <a:pPr algn="ctr"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Franklin Gothic Medium Cond" pitchFamily="34" charset="0"/>
              </a:rPr>
              <a:t> </a:t>
            </a:r>
            <a:endParaRPr lang="ru-RU" sz="4800" dirty="0" smtClean="0">
              <a:solidFill>
                <a:srgbClr val="C00000"/>
              </a:solidFill>
              <a:latin typeface="Franklin Gothic Medium Cond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/>
          </p:cNvSpPr>
          <p:nvPr>
            <p:ph type="ctrTitle"/>
          </p:nvPr>
        </p:nvSpPr>
        <p:spPr bwMode="auto">
          <a:xfrm>
            <a:off x="827584" y="2636912"/>
            <a:ext cx="7772400" cy="2227269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66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charset="0"/>
              </a:rPr>
              <a:t>Спасибо </a:t>
            </a:r>
            <a:br>
              <a:rPr lang="ru-RU" sz="66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charset="0"/>
              </a:rPr>
            </a:br>
            <a:r>
              <a:rPr lang="ru-RU" sz="66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charset="0"/>
              </a:rPr>
              <a:t>за</a:t>
            </a:r>
            <a:br>
              <a:rPr lang="ru-RU" sz="66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charset="0"/>
              </a:rPr>
            </a:br>
            <a:r>
              <a:rPr lang="ru-RU" sz="66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charset="0"/>
              </a:rPr>
              <a:t>внимание!</a:t>
            </a:r>
            <a:br>
              <a:rPr lang="ru-RU" sz="66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charset="0"/>
              </a:rPr>
            </a:br>
            <a:endParaRPr lang="ru-RU" sz="6600" b="1" cap="none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196752"/>
            <a:ext cx="4411216" cy="5518396"/>
          </a:xfrm>
        </p:spPr>
        <p:txBody>
          <a:bodyPr/>
          <a:lstStyle/>
          <a:p>
            <a:pPr algn="ctr"/>
            <a:r>
              <a:rPr lang="ru-RU" sz="2400" b="1" u="sng" dirty="0" smtClean="0">
                <a:solidFill>
                  <a:srgbClr val="7030A0"/>
                </a:solidFill>
                <a:latin typeface="Franklin Gothic Medium Cond" pitchFamily="34" charset="0"/>
              </a:rPr>
              <a:t>Дошкольный возраст</a:t>
            </a:r>
            <a:r>
              <a:rPr lang="ru-RU" sz="2400" b="1" dirty="0" smtClean="0">
                <a:solidFill>
                  <a:srgbClr val="7030A0"/>
                </a:solidFill>
                <a:latin typeface="Franklin Gothic Medium Cond" pitchFamily="34" charset="0"/>
              </a:rPr>
              <a:t> —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Franklin Gothic Medium Cond" pitchFamily="34" charset="0"/>
              </a:rPr>
              <a:t>это уникальный период развития ребенка, который обладает своеобразной логикой и спецификой.</a:t>
            </a:r>
            <a:endParaRPr lang="ru-RU" sz="1100" b="1" dirty="0" smtClean="0">
              <a:solidFill>
                <a:srgbClr val="7030A0"/>
              </a:solidFill>
              <a:latin typeface="Franklin Gothic Medium Cond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Franklin Gothic Medium Cond" pitchFamily="34" charset="0"/>
              </a:rPr>
              <a:t>И именно в дошкольном возрасте игра является ведущим видом деятельности, создающим наиболее благоприятные условия для психического и личностного развития ребенка, поскольку в процессе игры ребёнок сам стремится научиться тому, что еще не умеет. </a:t>
            </a:r>
          </a:p>
          <a:p>
            <a:endParaRPr lang="ru-RU" dirty="0">
              <a:solidFill>
                <a:srgbClr val="7030A0"/>
              </a:solidFill>
              <a:latin typeface="Franklin Gothic Medium Cond" pitchFamily="34" charset="0"/>
            </a:endParaRPr>
          </a:p>
        </p:txBody>
      </p:sp>
      <p:pic>
        <p:nvPicPr>
          <p:cNvPr id="5" name="Содержимое 4" descr="302_2[1]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643050"/>
            <a:ext cx="4000528" cy="4000528"/>
          </a:xfrm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730" y="928670"/>
            <a:ext cx="4288536" cy="5786478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     </a:t>
            </a:r>
            <a:r>
              <a:rPr lang="ru-RU" sz="2200" b="1" dirty="0" smtClean="0">
                <a:solidFill>
                  <a:srgbClr val="002060"/>
                </a:solidFill>
                <a:latin typeface="Franklin Gothic Medium Cond" pitchFamily="34" charset="0"/>
              </a:rPr>
              <a:t>Речь, во всем ее многообразии, является необходимым компонентом общения. Важнейшей предпосылкой совершенствования речевой деятельности дошкольников является создание эмоционально благоприятной ситуации, которая способствует возникновению желания активно участвовать в речевом общении. И именно игра помогает создать такие ситуации, в которых даже самые необщительные и скованные дети вступают в речевое общение и раскрываются. </a:t>
            </a:r>
            <a:endParaRPr lang="ru-RU" sz="2200" b="1" dirty="0">
              <a:solidFill>
                <a:srgbClr val="002060"/>
              </a:solidFill>
              <a:latin typeface="Franklin Gothic Medium Cond" pitchFamily="34" charset="0"/>
            </a:endParaRPr>
          </a:p>
        </p:txBody>
      </p:sp>
      <p:pic>
        <p:nvPicPr>
          <p:cNvPr id="7" name="Picture 2" descr="http://www.sunhome.ru/UsersGallery/Cards/64/157010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988" y="1843578"/>
            <a:ext cx="4291012" cy="288668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071677"/>
            <a:ext cx="8686800" cy="4008447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        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 Это научно обоснованный распорядок жизни, предусматривающий рациональное распределение времени и последовательность различных видов деятельности и отдыха.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500042"/>
            <a:ext cx="864399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Что такое режим?</a:t>
            </a:r>
            <a:endParaRPr lang="ru-RU" sz="7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268413"/>
            <a:ext cx="8686800" cy="4897437"/>
          </a:xfrm>
        </p:spPr>
        <p:txBody>
          <a:bodyPr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Утренний прием детей;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Проведение утренней гимнастики;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Организация культурно- гигиенических навыков;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Подготовка к приёму пищи;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Приём пищи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ru-RU" sz="4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(завтрак, обед, полдник);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Подготовка к НОД;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Подготовка к прогулке, прогулка, возвращение с прогулки;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6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Подготовка ко сну</a:t>
            </a:r>
            <a:r>
              <a:rPr lang="ru-RU" sz="4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, сон</a:t>
            </a:r>
            <a:endParaRPr lang="ru-RU" sz="4600" b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Игровая, трудовая деятельности, индивидуальная работа с детьми.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0"/>
            <a:ext cx="75267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Режимные моменты: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071546"/>
            <a:ext cx="4910142" cy="5500726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        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Franklin Gothic Medium Cond" pitchFamily="34" charset="0"/>
              </a:rPr>
              <a:t>Все мы знаем, что для полноценного развития речи наших воспитанников, мы должны постоянно с ними говорить. Одним из приемов являются </a:t>
            </a:r>
            <a:r>
              <a:rPr lang="ru-RU" sz="2500" b="1" u="sng" dirty="0" smtClean="0">
                <a:solidFill>
                  <a:schemeClr val="accent2">
                    <a:lumMod val="50000"/>
                  </a:schemeClr>
                </a:solidFill>
                <a:latin typeface="Franklin Gothic Medium Cond" pitchFamily="34" charset="0"/>
              </a:rPr>
              <a:t>речевые игры в режимных моментах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Franklin Gothic Medium Cond" pitchFamily="34" charset="0"/>
              </a:rPr>
              <a:t>. Когда все, что происходит вокруг, воспитатель, а затем, постепенно запоминая, и дети, проговаривают вслух. Давно доказано, что поэтический язык детским мозгом воспринимается намного эффективнее, чем прозаический.</a:t>
            </a:r>
          </a:p>
        </p:txBody>
      </p:sp>
      <p:pic>
        <p:nvPicPr>
          <p:cNvPr id="5" name="Содержимое 4" descr="5b2a8c5cb3428f99142ef06c202ee583[1]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29256" y="1357298"/>
            <a:ext cx="3286148" cy="4923415"/>
          </a:xfrm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71480"/>
            <a:ext cx="8686800" cy="72392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Цели </a:t>
            </a:r>
            <a:br>
              <a:rPr lang="ru-RU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использования речевых игр </a:t>
            </a:r>
            <a:br>
              <a:rPr lang="ru-RU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 режимных моментах:</a:t>
            </a:r>
            <a:endParaRPr lang="ru-RU" b="1" cap="non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428867"/>
            <a:ext cx="8686800" cy="3651257"/>
          </a:xfrm>
        </p:spPr>
        <p:txBody>
          <a:bodyPr/>
          <a:lstStyle/>
          <a:p>
            <a:pPr lvl="0" algn="just">
              <a:buFont typeface="Wingdings" pitchFamily="2" charset="2"/>
              <a:buChar char="q"/>
            </a:pPr>
            <a:r>
              <a:rPr lang="ru-RU" sz="3600" b="1" dirty="0" smtClean="0"/>
              <a:t>Формирование и закрепление навыков;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3600" b="1" dirty="0" smtClean="0"/>
              <a:t>Формирование и закрепление навыков;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3600" b="1" dirty="0" smtClean="0"/>
              <a:t>Поддержание интереса, создания хорошего настроения и положительного отношения ко всему происходящему.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786314" y="1316037"/>
            <a:ext cx="4000528" cy="3941763"/>
          </a:xfrm>
        </p:spPr>
        <p:txBody>
          <a:bodyPr/>
          <a:lstStyle/>
          <a:p>
            <a:pPr algn="ctr">
              <a:buNone/>
            </a:pPr>
            <a:endParaRPr lang="ru-RU" sz="32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Здравствуй, солнце!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Здравствуй, небо!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Здравствуй, вся моя Земля!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Мы проснулись очень рано,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И приветствуем тебя!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8" name="Содержимое 7" descr="u54HpWpvkx0[1]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57158" y="2071678"/>
            <a:ext cx="4289425" cy="3217069"/>
          </a:xfrm>
        </p:spPr>
      </p:pic>
      <p:sp>
        <p:nvSpPr>
          <p:cNvPr id="7" name="Прямоугольник 6"/>
          <p:cNvSpPr/>
          <p:nvPr/>
        </p:nvSpPr>
        <p:spPr>
          <a:xfrm>
            <a:off x="539552" y="0"/>
            <a:ext cx="81082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Утреннее приветствие 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3571900" cy="650085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rgbClr val="4E3B30"/>
                </a:solidFill>
                <a:effectLst/>
              </a:rPr>
              <a:t/>
            </a:r>
            <a:br>
              <a:rPr lang="ru-RU" sz="2400" b="1" i="1" dirty="0" smtClean="0">
                <a:solidFill>
                  <a:srgbClr val="4E3B30"/>
                </a:solidFill>
                <a:effectLst/>
              </a:rPr>
            </a:br>
            <a:r>
              <a:rPr lang="ru-RU" sz="2400" b="1" i="1" dirty="0" smtClean="0">
                <a:solidFill>
                  <a:srgbClr val="4E3B30"/>
                </a:solidFill>
                <a:effectLst/>
              </a:rPr>
              <a:t/>
            </a:r>
            <a:br>
              <a:rPr lang="ru-RU" sz="2400" b="1" i="1" dirty="0" smtClean="0">
                <a:solidFill>
                  <a:srgbClr val="4E3B30"/>
                </a:solidFill>
                <a:effectLst/>
              </a:rPr>
            </a:br>
            <a:r>
              <a:rPr lang="ru-RU" sz="2400" b="1" i="1" dirty="0" smtClean="0">
                <a:solidFill>
                  <a:srgbClr val="4E3B30"/>
                </a:solidFill>
                <a:effectLst/>
              </a:rPr>
              <a:t>   </a:t>
            </a:r>
            <a:br>
              <a:rPr lang="ru-RU" sz="2400" b="1" i="1" dirty="0" smtClean="0">
                <a:solidFill>
                  <a:srgbClr val="4E3B30"/>
                </a:solidFill>
                <a:effectLst/>
              </a:rPr>
            </a:br>
            <a:r>
              <a:rPr lang="ru-RU" sz="1800" dirty="0">
                <a:effectLst/>
              </a:rPr>
              <a:t/>
            </a:r>
            <a:br>
              <a:rPr lang="ru-RU" sz="1800" dirty="0">
                <a:effectLst/>
              </a:rPr>
            </a:br>
            <a:r>
              <a:rPr lang="ru-RU" sz="1800" dirty="0">
                <a:effectLst/>
              </a:rPr>
              <a:t>   </a:t>
            </a:r>
            <a:r>
              <a:rPr lang="ru-RU" sz="2400" b="1" dirty="0">
                <a:solidFill>
                  <a:srgbClr val="00B050"/>
                </a:solidFill>
                <a:effectLst/>
                <a:latin typeface="Arial Black" pitchFamily="34" charset="0"/>
              </a:rPr>
              <a:t>Мы зарядкой заниматься</a:t>
            </a:r>
            <a:br>
              <a:rPr lang="ru-RU" sz="2400" b="1" dirty="0">
                <a:solidFill>
                  <a:srgbClr val="00B050"/>
                </a:solidFill>
                <a:effectLst/>
                <a:latin typeface="Arial Black" pitchFamily="34" charset="0"/>
              </a:rPr>
            </a:br>
            <a:r>
              <a:rPr lang="ru-RU" sz="2400" b="1" dirty="0">
                <a:solidFill>
                  <a:srgbClr val="00B050"/>
                </a:solidFill>
                <a:effectLst/>
                <a:latin typeface="Arial Black" pitchFamily="34" charset="0"/>
              </a:rPr>
              <a:t>       Начинаем по утрам.</a:t>
            </a:r>
            <a:br>
              <a:rPr lang="ru-RU" sz="2400" b="1" dirty="0">
                <a:solidFill>
                  <a:srgbClr val="00B050"/>
                </a:solidFill>
                <a:effectLst/>
                <a:latin typeface="Arial Black" pitchFamily="34" charset="0"/>
              </a:rPr>
            </a:br>
            <a:r>
              <a:rPr lang="ru-RU" sz="2400" b="1" dirty="0">
                <a:solidFill>
                  <a:srgbClr val="00B050"/>
                </a:solidFill>
                <a:effectLst/>
                <a:latin typeface="Arial Black" pitchFamily="34" charset="0"/>
              </a:rPr>
              <a:t>       Пусть болезни нас боятся,</a:t>
            </a:r>
            <a:br>
              <a:rPr lang="ru-RU" sz="2400" b="1" dirty="0">
                <a:solidFill>
                  <a:srgbClr val="00B050"/>
                </a:solidFill>
                <a:effectLst/>
                <a:latin typeface="Arial Black" pitchFamily="34" charset="0"/>
              </a:rPr>
            </a:br>
            <a:r>
              <a:rPr lang="ru-RU" sz="2400" b="1" dirty="0">
                <a:solidFill>
                  <a:srgbClr val="00B050"/>
                </a:solidFill>
                <a:effectLst/>
                <a:latin typeface="Arial Black" pitchFamily="34" charset="0"/>
              </a:rPr>
              <a:t>       Пусть они не ходят к нам.</a:t>
            </a:r>
            <a:br>
              <a:rPr lang="ru-RU" sz="2400" b="1" dirty="0">
                <a:solidFill>
                  <a:srgbClr val="00B050"/>
                </a:solidFill>
                <a:effectLst/>
                <a:latin typeface="Arial Black" pitchFamily="34" charset="0"/>
              </a:rPr>
            </a:br>
            <a:r>
              <a:rPr lang="ru-RU" sz="2400" b="1" dirty="0">
                <a:solidFill>
                  <a:srgbClr val="00B050"/>
                </a:solidFill>
                <a:effectLst/>
                <a:latin typeface="Arial Black" pitchFamily="34" charset="0"/>
              </a:rPr>
              <a:t>          Раз – два,</a:t>
            </a:r>
            <a:br>
              <a:rPr lang="ru-RU" sz="2400" b="1" dirty="0">
                <a:solidFill>
                  <a:srgbClr val="00B050"/>
                </a:solidFill>
                <a:effectLst/>
                <a:latin typeface="Arial Black" pitchFamily="34" charset="0"/>
              </a:rPr>
            </a:br>
            <a:r>
              <a:rPr lang="ru-RU" sz="2400" b="1" dirty="0">
                <a:solidFill>
                  <a:srgbClr val="00B050"/>
                </a:solidFill>
                <a:effectLst/>
                <a:latin typeface="Arial Black" pitchFamily="34" charset="0"/>
              </a:rPr>
              <a:t>          Шире шаг!</a:t>
            </a:r>
            <a:br>
              <a:rPr lang="ru-RU" sz="2400" b="1" dirty="0">
                <a:solidFill>
                  <a:srgbClr val="00B050"/>
                </a:solidFill>
                <a:effectLst/>
                <a:latin typeface="Arial Black" pitchFamily="34" charset="0"/>
              </a:rPr>
            </a:br>
            <a:r>
              <a:rPr lang="ru-RU" sz="2400" b="1" dirty="0">
                <a:solidFill>
                  <a:srgbClr val="00B050"/>
                </a:solidFill>
                <a:effectLst/>
                <a:latin typeface="Arial Black" pitchFamily="34" charset="0"/>
              </a:rPr>
              <a:t>          Делай с нами так</a:t>
            </a:r>
            <a:r>
              <a:rPr lang="ru-RU" sz="2400" b="1" dirty="0" smtClean="0">
                <a:solidFill>
                  <a:srgbClr val="00B050"/>
                </a:solidFill>
                <a:effectLst/>
                <a:latin typeface="Arial Black" pitchFamily="34" charset="0"/>
              </a:rPr>
              <a:t>!</a:t>
            </a:r>
            <a:br>
              <a:rPr lang="ru-RU" sz="2400" b="1" dirty="0" smtClean="0">
                <a:solidFill>
                  <a:srgbClr val="00B050"/>
                </a:solidFill>
                <a:effectLst/>
                <a:latin typeface="Arial Black" pitchFamily="34" charset="0"/>
              </a:rPr>
            </a:br>
            <a:r>
              <a:rPr lang="ru-RU" sz="2400" b="1" dirty="0">
                <a:effectLst/>
                <a:latin typeface="Arial Black" pitchFamily="34" charset="0"/>
              </a:rPr>
              <a:t/>
            </a:r>
            <a:br>
              <a:rPr lang="ru-RU" sz="2400" b="1" dirty="0">
                <a:effectLst/>
                <a:latin typeface="Arial Black" pitchFamily="34" charset="0"/>
              </a:rPr>
            </a:br>
            <a:endParaRPr lang="ru-RU" sz="2000" b="1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7679" y="0"/>
            <a:ext cx="814864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 зарядку, становись!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7" name="Содержимое 6" descr="08-baza2[1]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000496" y="1785926"/>
            <a:ext cx="4857784" cy="3643338"/>
          </a:xfrm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964</TotalTime>
  <Words>627</Words>
  <Application>Microsoft Office PowerPoint</Application>
  <PresentationFormat>Экран (4:3)</PresentationFormat>
  <Paragraphs>82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Цели  использования речевых игр  в режимных моментах:</vt:lpstr>
      <vt:lpstr>Слайд 8</vt:lpstr>
      <vt:lpstr>          Мы зарядкой заниматься        Начинаем по утрам.        Пусть болезни нас боятся,        Пусть они не ходят к нам.           Раз – два,           Шире шаг!           Делай с нами так!  </vt:lpstr>
      <vt:lpstr>За столом </vt:lpstr>
      <vt:lpstr>    теплою водою руки чисто мою. Кусочек мыла я возьму и ладошки им потру.</vt:lpstr>
      <vt:lpstr>Образовательная деятельность </vt:lpstr>
      <vt:lpstr>Слайд 13</vt:lpstr>
      <vt:lpstr>Слайд 14</vt:lpstr>
      <vt:lpstr>Слайд 15</vt:lpstr>
      <vt:lpstr>Слайд 16</vt:lpstr>
      <vt:lpstr>Спасибо 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Пользователь</cp:lastModifiedBy>
  <cp:revision>96</cp:revision>
  <dcterms:created xsi:type="dcterms:W3CDTF">2012-03-12T16:53:20Z</dcterms:created>
  <dcterms:modified xsi:type="dcterms:W3CDTF">2017-02-26T18:15:39Z</dcterms:modified>
</cp:coreProperties>
</file>