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4" r:id="rId2"/>
    <p:sldId id="274" r:id="rId3"/>
    <p:sldId id="272" r:id="rId4"/>
    <p:sldId id="258" r:id="rId5"/>
    <p:sldId id="263" r:id="rId6"/>
    <p:sldId id="273" r:id="rId7"/>
    <p:sldId id="283" r:id="rId8"/>
    <p:sldId id="275" r:id="rId9"/>
    <p:sldId id="260" r:id="rId10"/>
    <p:sldId id="276" r:id="rId11"/>
    <p:sldId id="262" r:id="rId12"/>
    <p:sldId id="278" r:id="rId13"/>
    <p:sldId id="280" r:id="rId14"/>
    <p:sldId id="277" r:id="rId15"/>
    <p:sldId id="281" r:id="rId16"/>
    <p:sldId id="282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64" autoAdjust="0"/>
  </p:normalViewPr>
  <p:slideViewPr>
    <p:cSldViewPr>
      <p:cViewPr varScale="1">
        <p:scale>
          <a:sx n="67" d="100"/>
          <a:sy n="67" d="100"/>
        </p:scale>
        <p:origin x="-18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6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6A6E89-01C8-430A-ABB1-1036B414967A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61A228-A1C2-403B-AE81-C95D73C6E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6611-F961-4622-82AF-9E6F0AE8734C}" type="datetimeFigureOut">
              <a:rPr lang="en-US"/>
              <a:pPr>
                <a:defRPr/>
              </a:pPr>
              <a:t>2/26/2017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50E5-7A25-4634-8A95-06CFA53A6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CBA0-8C65-48DC-A4CE-75A2DE01182F}" type="datetimeFigureOut">
              <a:rPr lang="en-US"/>
              <a:pPr>
                <a:defRPr/>
              </a:pPr>
              <a:t>2/26/2017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A071-59DF-4A3C-9E38-C16900D3A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33B4E-BD4B-43AD-9ABA-63F499F52D36}" type="datetimeFigureOut">
              <a:rPr lang="en-US"/>
              <a:pPr>
                <a:defRPr/>
              </a:pPr>
              <a:t>2/26/2017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A2BAC-B8DC-43E1-9AFC-76F3669EA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6C9FF-CF67-44EA-B4A4-7F0FAA2E3665}" type="datetimeFigureOut">
              <a:rPr lang="en-US"/>
              <a:pPr>
                <a:defRPr/>
              </a:pPr>
              <a:t>2/26/2017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E71CE-01E2-4342-909F-E3500B259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3CAD-BDDD-47A3-85F2-BD54667BAC10}" type="datetimeFigureOut">
              <a:rPr lang="en-US"/>
              <a:pPr>
                <a:defRPr/>
              </a:pPr>
              <a:t>2/26/2017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2EB7-D661-4128-840B-CE4843C208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10D9-3B6F-4D45-AFA7-CC469FD42014}" type="datetimeFigureOut">
              <a:rPr lang="en-US"/>
              <a:pPr>
                <a:defRPr/>
              </a:pPr>
              <a:t>2/26/2017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46AC-0CCD-49F0-84D9-B077E80A7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6EF3-7D6A-42A5-AF4B-793923057E9F}" type="datetimeFigureOut">
              <a:rPr lang="en-US"/>
              <a:pPr>
                <a:defRPr/>
              </a:pPr>
              <a:t>2/26/2017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41C0-FA1E-4153-AD6F-D6811DC45D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2A64-790D-4B52-AAEB-2F3C1C83BE9C}" type="datetimeFigureOut">
              <a:rPr lang="en-US"/>
              <a:pPr>
                <a:defRPr/>
              </a:pPr>
              <a:t>2/26/2017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F27E-48B6-4123-BB0B-B2AFFECA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8539-8694-4E3E-B290-5B185BC2BE16}" type="datetimeFigureOut">
              <a:rPr lang="en-US"/>
              <a:pPr>
                <a:defRPr/>
              </a:pPr>
              <a:t>2/26/2017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4F32-DCC5-44C1-880E-78A0E1399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EDEF-7781-4074-A904-AD263D3EA271}" type="datetimeFigureOut">
              <a:rPr lang="en-US"/>
              <a:pPr>
                <a:defRPr/>
              </a:pPr>
              <a:t>2/26/2017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F772-9F4B-4478-99A7-37469CEFF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078B-75D2-4DD8-9340-172F4AAD171B}" type="datetimeFigureOut">
              <a:rPr lang="en-US"/>
              <a:pPr>
                <a:defRPr/>
              </a:pPr>
              <a:t>2/26/2017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465CD-8FD0-4B4A-89E7-B43246086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AED74F-0CE7-47CD-9668-74E1FF6A1906}" type="datetimeFigureOut">
              <a:rPr lang="en-US"/>
              <a:pPr>
                <a:defRPr/>
              </a:pPr>
              <a:t>2/26/2017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754980-4683-4CA0-85E9-50723DBBC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0" r:id="rId3"/>
    <p:sldLayoutId id="2147483674" r:id="rId4"/>
    <p:sldLayoutId id="2147483669" r:id="rId5"/>
    <p:sldLayoutId id="2147483675" r:id="rId6"/>
    <p:sldLayoutId id="2147483676" r:id="rId7"/>
    <p:sldLayoutId id="2147483677" r:id="rId8"/>
    <p:sldLayoutId id="2147483668" r:id="rId9"/>
    <p:sldLayoutId id="2147483678" r:id="rId10"/>
    <p:sldLayoutId id="2147483671" r:id="rId11"/>
  </p:sldLayoutIdLst>
  <p:transition spd="slow">
    <p:newsflash/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57815364317b6155d12dbf6b.jpg"/>
          <p:cNvPicPr>
            <a:picLocks noChangeAspect="1" noChangeArrowheads="1"/>
          </p:cNvPicPr>
          <p:nvPr/>
        </p:nvPicPr>
        <p:blipFill>
          <a:blip r:embed="rId3" cstate="print"/>
          <a:srcRect l="8450" t="2046" r="14040" b="1611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0" y="18864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МАДОУ детский сад № 531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-20600" y="548680"/>
            <a:ext cx="916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Орджоникидзевский район</a:t>
            </a:r>
          </a:p>
          <a:p>
            <a:pPr algn="ctr"/>
            <a:r>
              <a:rPr lang="ru-RU" sz="14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г.Екатеринбург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220486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Речевые игры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в режимных </a:t>
            </a:r>
            <a:r>
              <a:rPr lang="ru-RU" sz="4000" b="1" i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моментах</a:t>
            </a:r>
            <a:r>
              <a:rPr lang="ru-RU" sz="4000" b="1" i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4000" b="1" i="1" dirty="0" smtClean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687240" y="1235751"/>
            <a:ext cx="5769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Консультация для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родителей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86ds6-nyagan.edusite.ru/images/kniga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204258"/>
            <a:ext cx="3221375" cy="26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328726"/>
          </a:xfrm>
        </p:spPr>
        <p:txBody>
          <a:bodyPr>
            <a:noAutofit/>
          </a:bodyPr>
          <a:lstStyle/>
          <a:p>
            <a:pPr algn="ctr"/>
            <a:r>
              <a:rPr lang="ru-RU" sz="7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столом</a:t>
            </a:r>
            <a:br>
              <a:rPr lang="ru-RU" sz="7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29190" y="1214422"/>
            <a:ext cx="4071966" cy="511017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+mj-lt"/>
              </a:rPr>
              <a:t>Час обеда подошёл,</a:t>
            </a:r>
          </a:p>
          <a:p>
            <a:pPr algn="ctr">
              <a:buNone/>
            </a:pPr>
            <a:r>
              <a:rPr lang="ru-RU" b="1" dirty="0" smtClean="0">
                <a:latin typeface="+mj-lt"/>
              </a:rPr>
              <a:t>Сели деточки за стол!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***</a:t>
            </a:r>
          </a:p>
          <a:p>
            <a:pPr algn="ctr">
              <a:buNone/>
            </a:pPr>
            <a:r>
              <a:rPr lang="ru-RU" b="1" dirty="0" smtClean="0">
                <a:latin typeface="+mj-lt"/>
              </a:rPr>
              <a:t>Бери ложку, бери хлеб,</a:t>
            </a:r>
          </a:p>
          <a:p>
            <a:pPr algn="ctr">
              <a:buNone/>
            </a:pPr>
            <a:r>
              <a:rPr lang="ru-RU" b="1" dirty="0" smtClean="0">
                <a:latin typeface="+mj-lt"/>
              </a:rPr>
              <a:t>И скорее за обед!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***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 у нас есть ложки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Волшебные немножко.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Вот – тарелка, вот – еда.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Не осталось и следа.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120911-8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2214554"/>
            <a:ext cx="4619909" cy="3071834"/>
          </a:xfr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77" y="260648"/>
            <a:ext cx="8686800" cy="261999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00B0F0"/>
                </a:solidFill>
                <a:latin typeface="Arial Black" pitchFamily="34" charset="0"/>
              </a:rPr>
              <a:t>теплою водою</a:t>
            </a:r>
            <a:br>
              <a:rPr lang="ru-RU" sz="31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B0F0"/>
                </a:solidFill>
                <a:latin typeface="Arial Black" pitchFamily="34" charset="0"/>
              </a:rPr>
              <a:t>руки чисто мою.</a:t>
            </a:r>
            <a:br>
              <a:rPr lang="ru-RU" sz="31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B0F0"/>
                </a:solidFill>
                <a:latin typeface="Arial Black" pitchFamily="34" charset="0"/>
              </a:rPr>
              <a:t>Кусочек мыла я возьму</a:t>
            </a:r>
            <a:br>
              <a:rPr lang="ru-RU" sz="31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B0F0"/>
                </a:solidFill>
                <a:latin typeface="Arial Black" pitchFamily="34" charset="0"/>
              </a:rPr>
              <a:t>и ладошки им потру</a:t>
            </a:r>
            <a:r>
              <a:rPr lang="ru-RU" sz="2000" dirty="0" smtClean="0">
                <a:solidFill>
                  <a:srgbClr val="00B0F0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0" name="Содержимое 9" descr="24199_10108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4612" y="3500438"/>
            <a:ext cx="4135289" cy="2747966"/>
          </a:xfrm>
        </p:spPr>
      </p:pic>
      <p:sp>
        <p:nvSpPr>
          <p:cNvPr id="9" name="Прямоугольник 8"/>
          <p:cNvSpPr/>
          <p:nvPr/>
        </p:nvSpPr>
        <p:spPr>
          <a:xfrm>
            <a:off x="142843" y="214290"/>
            <a:ext cx="87154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Чище мойся, воды не бойся!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Образовательная деятельность</a:t>
            </a:r>
            <a:br>
              <a:rPr lang="ru-RU" sz="49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Физкультминутки, также имеют большое значение. Как известно, внимание детей короткое, они устают от сидения, поэтому им нужно расслабляться.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343400" cy="5038740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latin typeface="Arial Narrow" pitchFamily="34" charset="0"/>
              </a:rPr>
              <a:t>Буратино потянулся, раз нагнулся, два нагнулся.</a:t>
            </a:r>
          </a:p>
          <a:p>
            <a:pPr algn="ctr">
              <a:buNone/>
            </a:pPr>
            <a:r>
              <a:rPr lang="ru-RU" sz="3200" b="1" i="1" dirty="0" smtClean="0">
                <a:latin typeface="Arial Narrow" pitchFamily="34" charset="0"/>
              </a:rPr>
              <a:t>Руки в стороны развел - ключик, видно, не нашел.</a:t>
            </a:r>
          </a:p>
          <a:p>
            <a:pPr algn="ctr">
              <a:buNone/>
            </a:pPr>
            <a:r>
              <a:rPr lang="ru-RU" sz="3200" b="1" i="1" dirty="0" smtClean="0">
                <a:latin typeface="Arial Narrow" pitchFamily="34" charset="0"/>
              </a:rPr>
              <a:t>Чтобы ключик нам достать, надо на носочки встать.</a:t>
            </a:r>
            <a:endParaRPr lang="ru-RU" b="1" i="1" dirty="0" smtClean="0"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715008" cy="4724400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Franklin Gothic Medium Cond" pitchFamily="34" charset="0"/>
              </a:rPr>
              <a:t>Раз, два, три, четыре, пять, собираемся гулять.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Franklin Gothic Medium Cond" pitchFamily="34" charset="0"/>
              </a:rPr>
              <a:t>Если хочешь прогуляться, нужно быстро одеваться,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Franklin Gothic Medium Cond" pitchFamily="34" charset="0"/>
              </a:rPr>
              <a:t>Дверцу шкафа открывай,  и одежду доставай.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Franklin Gothic Medium Cond" pitchFamily="34" charset="0"/>
              </a:rPr>
              <a:t>Собери носок в гармошку, и надень его на ножку.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Franklin Gothic Medium Cond" pitchFamily="34" charset="0"/>
              </a:rPr>
              <a:t>Ты другой носок возьми, точно так же натяни.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Franklin Gothic Medium Cond" pitchFamily="34" charset="0"/>
              </a:rPr>
              <a:t>А теперь скорей вставай и штанишки надевай.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Franklin Gothic Medium Cond" pitchFamily="34" charset="0"/>
              </a:rPr>
              <a:t>Посмотри, на улице стало холодать.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Franklin Gothic Medium Cond" pitchFamily="34" charset="0"/>
              </a:rPr>
              <a:t>Пришло время кофточку деткам надевать.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Franklin Gothic Medium Cond" pitchFamily="34" charset="0"/>
              </a:rPr>
              <a:t>Тушки – </a:t>
            </a:r>
            <a:r>
              <a:rPr lang="ru-RU" sz="2000" b="1" dirty="0" err="1" smtClean="0">
                <a:solidFill>
                  <a:srgbClr val="C00000"/>
                </a:solidFill>
                <a:latin typeface="Franklin Gothic Medium Cond" pitchFamily="34" charset="0"/>
              </a:rPr>
              <a:t>тутушки</a:t>
            </a:r>
            <a:r>
              <a:rPr lang="ru-RU" sz="2000" b="1" dirty="0" smtClean="0">
                <a:solidFill>
                  <a:srgbClr val="C00000"/>
                </a:solidFill>
                <a:latin typeface="Franklin Gothic Medium Cond" pitchFamily="34" charset="0"/>
              </a:rPr>
              <a:t>,  где твои ушки?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Franklin Gothic Medium Cond" pitchFamily="34" charset="0"/>
              </a:rPr>
              <a:t>Ушки в шапке, не достанут лапки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Franklin Gothic Medium Cond" pitchFamily="34" charset="0"/>
              </a:rPr>
              <a:t>Чтобы ушки не болели быстро шапочку надели.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Franklin Gothic Medium Cond" pitchFamily="34" charset="0"/>
              </a:rPr>
              <a:t>А потом и куртку. </a:t>
            </a:r>
          </a:p>
          <a:p>
            <a:endParaRPr lang="ru-RU" sz="3200" dirty="0"/>
          </a:p>
        </p:txBody>
      </p:sp>
      <p:pic>
        <p:nvPicPr>
          <p:cNvPr id="5" name="Содержимое 4" descr="iCA2SC1G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57884" y="2357430"/>
            <a:ext cx="3041356" cy="2214579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«Собираемся на прогулку»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33600"/>
            <a:ext cx="4191000" cy="4724400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Franklin Gothic Medium Cond" pitchFamily="34" charset="0"/>
              </a:rPr>
              <a:t>Тишина у пруда,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Franklin Gothic Medium Cond" pitchFamily="34" charset="0"/>
              </a:rPr>
              <a:t>Не качается вода.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Franklin Gothic Medium Cond" pitchFamily="34" charset="0"/>
              </a:rPr>
              <a:t>Не шумят камыши,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Franklin Gothic Medium Cond" pitchFamily="34" charset="0"/>
              </a:rPr>
              <a:t>Засыпают малыши.</a:t>
            </a:r>
            <a:endParaRPr lang="ru-RU" sz="4000" b="1" dirty="0">
              <a:solidFill>
                <a:srgbClr val="7030A0"/>
              </a:solidFill>
              <a:latin typeface="Franklin Gothic Medium Cond" pitchFamily="34" charset="0"/>
            </a:endParaRPr>
          </a:p>
        </p:txBody>
      </p:sp>
      <p:pic>
        <p:nvPicPr>
          <p:cNvPr id="6" name="Содержимое 5" descr="4e5f95897aeb0_child_sleeping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2071678"/>
            <a:ext cx="4511874" cy="3000396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0"/>
            <a:ext cx="77867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Дневной сон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92d9fa1a2930ab2686cc91c4115b925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85852" y="1928802"/>
            <a:ext cx="4362306" cy="37147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343400" cy="471490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Medium Cond" pitchFamily="34" charset="0"/>
              </a:rPr>
              <a:t>Светит полная луна - за волной бежит волна,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Medium Cond" pitchFamily="34" charset="0"/>
              </a:rPr>
              <a:t>Ветер веет на просторе, и всю ночь волнует море...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Medium Cond" pitchFamily="34" charset="0"/>
              </a:rPr>
              <a:t>Волн спокойных мерный шум усыпляет праздный ум...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Medium Cond" pitchFamily="34" charset="0"/>
              </a:rPr>
              <a:t>Но так долго вредно спать - нам давно пора вставать.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Medium Cond" pitchFamily="34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583" y="0"/>
            <a:ext cx="865041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Минутки -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пробудки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624918" cy="4724400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Franklin Gothic Medium Cond" pitchFamily="34" charset="0"/>
              </a:rPr>
              <a:t>    </a:t>
            </a:r>
            <a:r>
              <a:rPr lang="ru-RU" sz="4800" b="1" dirty="0" smtClean="0">
                <a:solidFill>
                  <a:srgbClr val="C00000"/>
                </a:solidFill>
                <a:latin typeface="Franklin Gothic Medium Cond" pitchFamily="34" charset="0"/>
              </a:rPr>
              <a:t>Больше говорите, шутите, поощряйте любую речевую активность ребенка и скоро Вы получите самого интересного для себя собеседника!</a:t>
            </a:r>
            <a:endParaRPr lang="ru-RU" sz="4800" dirty="0" smtClean="0">
              <a:solidFill>
                <a:srgbClr val="C00000"/>
              </a:solidFill>
              <a:latin typeface="Franklin Gothic Medium Cond" pitchFamily="34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Franklin Gothic Medium Cond" pitchFamily="34" charset="0"/>
              </a:rPr>
              <a:t> </a:t>
            </a:r>
            <a:endParaRPr lang="ru-RU" sz="4800" dirty="0" smtClean="0">
              <a:solidFill>
                <a:srgbClr val="C00000"/>
              </a:solidFill>
              <a:latin typeface="Franklin Gothic Medium Cond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ctrTitle"/>
          </p:nvPr>
        </p:nvSpPr>
        <p:spPr bwMode="auto">
          <a:xfrm>
            <a:off x="827584" y="2636912"/>
            <a:ext cx="7772400" cy="2227269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Спасибо </a:t>
            </a:r>
            <a:br>
              <a:rPr lang="ru-RU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</a:br>
            <a:r>
              <a:rPr lang="ru-RU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за</a:t>
            </a:r>
            <a:br>
              <a:rPr lang="ru-RU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</a:br>
            <a:r>
              <a:rPr lang="ru-RU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внимание!</a:t>
            </a:r>
            <a:br>
              <a:rPr lang="ru-RU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</a:br>
            <a:endParaRPr lang="ru-RU" sz="6600" b="1" cap="none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411216" cy="5518396"/>
          </a:xfrm>
        </p:spPr>
        <p:txBody>
          <a:bodyPr/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Franklin Gothic Medium Cond" pitchFamily="34" charset="0"/>
              </a:rPr>
              <a:t>Дошкольный возраст</a:t>
            </a:r>
            <a:r>
              <a:rPr lang="ru-RU" sz="2400" b="1" dirty="0" smtClean="0">
                <a:solidFill>
                  <a:srgbClr val="7030A0"/>
                </a:solidFill>
                <a:latin typeface="Franklin Gothic Medium Cond" pitchFamily="34" charset="0"/>
              </a:rPr>
              <a:t> —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Franklin Gothic Medium Cond" pitchFamily="34" charset="0"/>
              </a:rPr>
              <a:t>это уникальный период развития ребенка, который обладает своеобразной логикой и спецификой.</a:t>
            </a:r>
            <a:endParaRPr lang="ru-RU" sz="1100" b="1" dirty="0" smtClean="0">
              <a:solidFill>
                <a:srgbClr val="7030A0"/>
              </a:solidFill>
              <a:latin typeface="Franklin Gothic Medium Cond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Franklin Gothic Medium Cond" pitchFamily="34" charset="0"/>
              </a:rPr>
              <a:t>И именно в дошкольном возрасте игра является ведущим видом деятельности, создающим наиболее благоприятные условия для психического и личностного развития ребенка, поскольку в процессе игры ребёнок сам стремится научиться тому, что еще не умеет. </a:t>
            </a:r>
          </a:p>
          <a:p>
            <a:endParaRPr lang="ru-RU" dirty="0">
              <a:solidFill>
                <a:srgbClr val="7030A0"/>
              </a:solidFill>
              <a:latin typeface="Franklin Gothic Medium Cond" pitchFamily="34" charset="0"/>
            </a:endParaRPr>
          </a:p>
        </p:txBody>
      </p:sp>
      <p:pic>
        <p:nvPicPr>
          <p:cNvPr id="5" name="Содержимое 4" descr="302_2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4000528" cy="4000528"/>
          </a:xfr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928670"/>
            <a:ext cx="4288536" cy="578647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</a:t>
            </a:r>
            <a:r>
              <a:rPr lang="ru-RU" sz="2200" b="1" dirty="0" smtClean="0">
                <a:solidFill>
                  <a:srgbClr val="002060"/>
                </a:solidFill>
                <a:latin typeface="Franklin Gothic Medium Cond" pitchFamily="34" charset="0"/>
              </a:rPr>
              <a:t>Речь, во всем ее многообразии, является необходимым компонентом общения. Важнейшей предпосылкой совершенствования речевой деятельности дошкольников является создание эмоционально благоприятной ситуации, которая способствует возникновению желания активно участвовать в речевом общении. И именно игра помогает создать такие ситуации, в которых даже самые необщительные и скованные дети вступают в речевое общение и раскрываются. </a:t>
            </a:r>
            <a:endParaRPr lang="ru-RU" sz="2200" b="1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pic>
        <p:nvPicPr>
          <p:cNvPr id="7" name="Picture 2" descr="http://www.sunhome.ru/UsersGallery/Cards/64/15701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1843578"/>
            <a:ext cx="4291012" cy="28866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071677"/>
            <a:ext cx="8686800" cy="400844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      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Это научно обоснованный распорядок жизни, предусматривающий рациональное распределение времени и последовательность различных видов деятельности и отдыха.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00042"/>
            <a:ext cx="86439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 такое режим?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686800" cy="4897437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Утренний прием детей;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Проведение утренней гимнастики;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Организация культурно- гигиенических навыков;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Подготовка к приёму пищи;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Приём пищи</a:t>
            </a:r>
            <a:r>
              <a:rPr lang="en-US" sz="4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4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(завтрак, обед, полдник);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Подготовка к НОД;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Подготовка к прогулке, прогулка, возвращение с прогулки;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Подготовка ко сну</a:t>
            </a:r>
            <a:r>
              <a:rPr lang="ru-RU" sz="4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, сон</a:t>
            </a:r>
            <a:endParaRPr lang="ru-RU" sz="46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Игровая, трудовая деятельности, индивидуальная работа с детьми.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0"/>
            <a:ext cx="75267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Режимные моменты: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71546"/>
            <a:ext cx="4910142" cy="5500726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 </a:t>
            </a: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</a:rPr>
              <a:t>Все мы знаем, что для полноценного развития речи наших воспитанников, мы должны постоянно с ними говорить. Одним из приемов являются </a:t>
            </a:r>
            <a:r>
              <a:rPr lang="ru-RU" sz="2500" b="1" u="sng" dirty="0" smtClean="0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</a:rPr>
              <a:t>речевые игры в режимных моментах</a:t>
            </a: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</a:rPr>
              <a:t>. Когда все, что происходит вокруг, воспитатель, а затем, постепенно запоминая, и дети, проговаривают вслух. Давно доказано, что поэтический язык детским мозгом воспринимается намного эффективнее, чем прозаический.</a:t>
            </a:r>
          </a:p>
        </p:txBody>
      </p:sp>
      <p:pic>
        <p:nvPicPr>
          <p:cNvPr id="5" name="Содержимое 4" descr="5b2a8c5cb3428f99142ef06c202ee583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357298"/>
            <a:ext cx="3286148" cy="4923415"/>
          </a:xfr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1480"/>
            <a:ext cx="8686800" cy="723920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Цели </a:t>
            </a:r>
            <a:b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использования речевых игр </a:t>
            </a:r>
            <a:b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режимных моментах:</a:t>
            </a:r>
            <a:endParaRPr lang="ru-RU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28867"/>
            <a:ext cx="8686800" cy="3651257"/>
          </a:xfrm>
        </p:spPr>
        <p:txBody>
          <a:bodyPr/>
          <a:lstStyle/>
          <a:p>
            <a:pPr lvl="0" algn="just">
              <a:buFont typeface="Wingdings" pitchFamily="2" charset="2"/>
              <a:buChar char="q"/>
            </a:pPr>
            <a:r>
              <a:rPr lang="ru-RU" sz="3600" b="1" dirty="0" smtClean="0"/>
              <a:t>Формирование и закрепление навыков;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3600" b="1" dirty="0" smtClean="0"/>
              <a:t>Формирование и закрепление навыков;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3600" b="1" dirty="0" smtClean="0"/>
              <a:t>Поддержание интереса, создания хорошего настроения и положительного отношения ко всему происходящему.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786314" y="1316037"/>
            <a:ext cx="4000528" cy="3941763"/>
          </a:xfrm>
        </p:spPr>
        <p:txBody>
          <a:bodyPr/>
          <a:lstStyle/>
          <a:p>
            <a:pPr algn="ctr">
              <a:buNone/>
            </a:pPr>
            <a:endParaRPr lang="ru-RU" sz="32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Здравствуй, солнце!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Здравствуй, небо!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Здравствуй, вся моя Земля!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Мы проснулись очень рано,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И приветствуем тебя!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u54HpWpvkx0[1]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7158" y="2071678"/>
            <a:ext cx="4289425" cy="3217069"/>
          </a:xfrm>
        </p:spPr>
      </p:pic>
      <p:sp>
        <p:nvSpPr>
          <p:cNvPr id="7" name="Прямоугольник 6"/>
          <p:cNvSpPr/>
          <p:nvPr/>
        </p:nvSpPr>
        <p:spPr>
          <a:xfrm>
            <a:off x="539552" y="0"/>
            <a:ext cx="810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Утреннее приветствие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571900" cy="650085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4E3B30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rgbClr val="4E3B30"/>
                </a:solidFill>
                <a:effectLst/>
              </a:rPr>
            </a:br>
            <a:r>
              <a:rPr lang="ru-RU" sz="2400" b="1" i="1" dirty="0" smtClean="0">
                <a:solidFill>
                  <a:srgbClr val="4E3B30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rgbClr val="4E3B30"/>
                </a:solidFill>
                <a:effectLst/>
              </a:rPr>
            </a:br>
            <a:r>
              <a:rPr lang="ru-RU" sz="2400" b="1" i="1" dirty="0" smtClean="0">
                <a:solidFill>
                  <a:srgbClr val="4E3B30"/>
                </a:solidFill>
                <a:effectLst/>
              </a:rPr>
              <a:t>   </a:t>
            </a:r>
            <a:br>
              <a:rPr lang="ru-RU" sz="2400" b="1" i="1" dirty="0" smtClean="0">
                <a:solidFill>
                  <a:srgbClr val="4E3B30"/>
                </a:solidFill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   </a:t>
            </a:r>
            <a:r>
              <a:rPr lang="ru-RU" sz="2400" b="1" dirty="0">
                <a:solidFill>
                  <a:srgbClr val="00B050"/>
                </a:solidFill>
                <a:effectLst/>
                <a:latin typeface="Arial Black" pitchFamily="34" charset="0"/>
              </a:rPr>
              <a:t>Мы зарядкой заниматься</a:t>
            </a:r>
            <a:br>
              <a:rPr lang="ru-RU" sz="2400" b="1" dirty="0">
                <a:solidFill>
                  <a:srgbClr val="00B050"/>
                </a:solidFill>
                <a:effectLst/>
                <a:latin typeface="Arial Black" pitchFamily="34" charset="0"/>
              </a:rPr>
            </a:br>
            <a:r>
              <a:rPr lang="ru-RU" sz="2400" b="1" dirty="0">
                <a:solidFill>
                  <a:srgbClr val="00B050"/>
                </a:solidFill>
                <a:effectLst/>
                <a:latin typeface="Arial Black" pitchFamily="34" charset="0"/>
              </a:rPr>
              <a:t>       Начинаем по утрам.</a:t>
            </a:r>
            <a:br>
              <a:rPr lang="ru-RU" sz="2400" b="1" dirty="0">
                <a:solidFill>
                  <a:srgbClr val="00B050"/>
                </a:solidFill>
                <a:effectLst/>
                <a:latin typeface="Arial Black" pitchFamily="34" charset="0"/>
              </a:rPr>
            </a:br>
            <a:r>
              <a:rPr lang="ru-RU" sz="2400" b="1" dirty="0">
                <a:solidFill>
                  <a:srgbClr val="00B050"/>
                </a:solidFill>
                <a:effectLst/>
                <a:latin typeface="Arial Black" pitchFamily="34" charset="0"/>
              </a:rPr>
              <a:t>       Пусть болезни нас боятся,</a:t>
            </a:r>
            <a:br>
              <a:rPr lang="ru-RU" sz="2400" b="1" dirty="0">
                <a:solidFill>
                  <a:srgbClr val="00B050"/>
                </a:solidFill>
                <a:effectLst/>
                <a:latin typeface="Arial Black" pitchFamily="34" charset="0"/>
              </a:rPr>
            </a:br>
            <a:r>
              <a:rPr lang="ru-RU" sz="2400" b="1" dirty="0">
                <a:solidFill>
                  <a:srgbClr val="00B050"/>
                </a:solidFill>
                <a:effectLst/>
                <a:latin typeface="Arial Black" pitchFamily="34" charset="0"/>
              </a:rPr>
              <a:t>       Пусть они не ходят к нам.</a:t>
            </a:r>
            <a:br>
              <a:rPr lang="ru-RU" sz="2400" b="1" dirty="0">
                <a:solidFill>
                  <a:srgbClr val="00B050"/>
                </a:solidFill>
                <a:effectLst/>
                <a:latin typeface="Arial Black" pitchFamily="34" charset="0"/>
              </a:rPr>
            </a:br>
            <a:r>
              <a:rPr lang="ru-RU" sz="2400" b="1" dirty="0">
                <a:solidFill>
                  <a:srgbClr val="00B050"/>
                </a:solidFill>
                <a:effectLst/>
                <a:latin typeface="Arial Black" pitchFamily="34" charset="0"/>
              </a:rPr>
              <a:t>          Раз – два,</a:t>
            </a:r>
            <a:br>
              <a:rPr lang="ru-RU" sz="2400" b="1" dirty="0">
                <a:solidFill>
                  <a:srgbClr val="00B050"/>
                </a:solidFill>
                <a:effectLst/>
                <a:latin typeface="Arial Black" pitchFamily="34" charset="0"/>
              </a:rPr>
            </a:br>
            <a:r>
              <a:rPr lang="ru-RU" sz="2400" b="1" dirty="0">
                <a:solidFill>
                  <a:srgbClr val="00B050"/>
                </a:solidFill>
                <a:effectLst/>
                <a:latin typeface="Arial Black" pitchFamily="34" charset="0"/>
              </a:rPr>
              <a:t>          Шире шаг!</a:t>
            </a:r>
            <a:br>
              <a:rPr lang="ru-RU" sz="2400" b="1" dirty="0">
                <a:solidFill>
                  <a:srgbClr val="00B050"/>
                </a:solidFill>
                <a:effectLst/>
                <a:latin typeface="Arial Black" pitchFamily="34" charset="0"/>
              </a:rPr>
            </a:br>
            <a:r>
              <a:rPr lang="ru-RU" sz="2400" b="1" dirty="0">
                <a:solidFill>
                  <a:srgbClr val="00B050"/>
                </a:solidFill>
                <a:effectLst/>
                <a:latin typeface="Arial Black" pitchFamily="34" charset="0"/>
              </a:rPr>
              <a:t>          Делай с нами так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Arial Black" pitchFamily="34" charset="0"/>
              </a:rPr>
              <a:t>!</a:t>
            </a:r>
            <a:br>
              <a:rPr lang="ru-RU" sz="2400" b="1" dirty="0" smtClean="0">
                <a:solidFill>
                  <a:srgbClr val="00B050"/>
                </a:solidFill>
                <a:effectLst/>
                <a:latin typeface="Arial Black" pitchFamily="34" charset="0"/>
              </a:rPr>
            </a:br>
            <a:r>
              <a:rPr lang="ru-RU" sz="2400" b="1" dirty="0">
                <a:effectLst/>
                <a:latin typeface="Arial Black" pitchFamily="34" charset="0"/>
              </a:rPr>
              <a:t/>
            </a:r>
            <a:br>
              <a:rPr lang="ru-RU" sz="2400" b="1" dirty="0">
                <a:effectLst/>
                <a:latin typeface="Arial Black" pitchFamily="34" charset="0"/>
              </a:rPr>
            </a:b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7679" y="0"/>
            <a:ext cx="81486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зарядку, становись!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Содержимое 6" descr="08-baza2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0496" y="1785926"/>
            <a:ext cx="4857784" cy="3643338"/>
          </a:xfr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964</TotalTime>
  <Words>627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Цели  использования речевых игр  в режимных моментах:</vt:lpstr>
      <vt:lpstr>Слайд 8</vt:lpstr>
      <vt:lpstr>          Мы зарядкой заниматься        Начинаем по утрам.        Пусть болезни нас боятся,        Пусть они не ходят к нам.           Раз – два,           Шире шаг!           Делай с нами так!  </vt:lpstr>
      <vt:lpstr>За столом </vt:lpstr>
      <vt:lpstr>    теплою водою руки чисто мою. Кусочек мыла я возьму и ладошки им потру.</vt:lpstr>
      <vt:lpstr>Образовательная деятельность </vt:lpstr>
      <vt:lpstr>Слайд 13</vt:lpstr>
      <vt:lpstr>Слайд 14</vt:lpstr>
      <vt:lpstr>Слайд 15</vt:lpstr>
      <vt:lpstr>Слайд 16</vt:lpstr>
      <vt:lpstr>Спасибо 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Пользователь</cp:lastModifiedBy>
  <cp:revision>96</cp:revision>
  <dcterms:created xsi:type="dcterms:W3CDTF">2012-03-12T16:53:20Z</dcterms:created>
  <dcterms:modified xsi:type="dcterms:W3CDTF">2017-02-26T18:15:39Z</dcterms:modified>
</cp:coreProperties>
</file>