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1" r:id="rId2"/>
    <p:sldId id="286" r:id="rId3"/>
    <p:sldId id="277" r:id="rId4"/>
    <p:sldId id="276" r:id="rId5"/>
    <p:sldId id="269" r:id="rId6"/>
    <p:sldId id="288" r:id="rId7"/>
    <p:sldId id="270" r:id="rId8"/>
    <p:sldId id="289" r:id="rId9"/>
    <p:sldId id="282" r:id="rId10"/>
    <p:sldId id="291" r:id="rId11"/>
    <p:sldId id="280" r:id="rId12"/>
    <p:sldId id="290" r:id="rId13"/>
    <p:sldId id="274" r:id="rId14"/>
    <p:sldId id="292" r:id="rId15"/>
    <p:sldId id="267" r:id="rId16"/>
    <p:sldId id="293" r:id="rId17"/>
    <p:sldId id="279" r:id="rId18"/>
    <p:sldId id="268" r:id="rId19"/>
    <p:sldId id="283"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0E1107"/>
    <a:srgbClr val="93B64E"/>
    <a:srgbClr val="009644"/>
    <a:srgbClr val="0064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5" autoAdjust="0"/>
    <p:restoredTop sz="97133" autoAdjust="0"/>
  </p:normalViewPr>
  <p:slideViewPr>
    <p:cSldViewPr>
      <p:cViewPr varScale="1">
        <p:scale>
          <a:sx n="109" d="100"/>
          <a:sy n="109" d="100"/>
        </p:scale>
        <p:origin x="16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708C9-BAA8-453C-98EF-D916AD498B8C}" type="datetimeFigureOut">
              <a:rPr lang="ru-RU" smtClean="0"/>
              <a:pPr/>
              <a:t>21.03.2017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07AC87-D138-48D1-83EF-0DF06BEF0D0C}" type="slidenum">
              <a:rPr lang="ru-RU" smtClean="0"/>
              <a:pPr/>
              <a:t>‹#›</a:t>
            </a:fld>
            <a:endParaRPr lang="ru-RU"/>
          </a:p>
        </p:txBody>
      </p:sp>
    </p:spTree>
    <p:extLst>
      <p:ext uri="{BB962C8B-B14F-4D97-AF65-F5344CB8AC3E}">
        <p14:creationId xmlns:p14="http://schemas.microsoft.com/office/powerpoint/2010/main" val="3466193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Игровые пособия изготовлены по книге Е.В.Полозовой «Развивающие тренажеры из бросового материала». </a:t>
            </a:r>
          </a:p>
          <a:p>
            <a:r>
              <a:rPr lang="ru-RU" sz="1200" kern="1200" dirty="0" smtClean="0">
                <a:solidFill>
                  <a:schemeClr val="tx1"/>
                </a:solidFill>
                <a:latin typeface="+mn-lt"/>
                <a:ea typeface="+mn-ea"/>
                <a:cs typeface="+mn-cs"/>
              </a:rPr>
              <a:t>Данные тренажеры изготовлены родителями из картонного каркаса, в котором вырезаны отверстия для винтовой части пластиковой бутылки. Многофункциональные развивающие тренажеры использовались для развития у детей сенсорных способностей, формирования познавательной активности, развития зрительно-пространственного восприятия и зрительно-моторных координаций, внимания, речи, памяти, мыслительной деятельности, для воспитания у ребенка личностных качеств.</a:t>
            </a:r>
          </a:p>
          <a:p>
            <a:r>
              <a:rPr lang="ru-RU" sz="1200" kern="1200" dirty="0" smtClean="0">
                <a:solidFill>
                  <a:schemeClr val="tx1"/>
                </a:solidFill>
                <a:latin typeface="+mn-lt"/>
                <a:ea typeface="+mn-ea"/>
                <a:cs typeface="+mn-cs"/>
              </a:rPr>
              <a:t>В дальнейшем мы стали изготавливать тренажеры из цветного пластика, обклеенного цветной пленкой. Это позволило повысить качество дидактического материала. Чистые цветовые тона, приятная фактура, форма тренажеров доставляют детям радость, способствуют накоплению сенсорных представлений.</a:t>
            </a:r>
          </a:p>
          <a:p>
            <a:endParaRPr lang="ru-RU" dirty="0"/>
          </a:p>
        </p:txBody>
      </p:sp>
      <p:sp>
        <p:nvSpPr>
          <p:cNvPr id="4" name="Номер слайда 3"/>
          <p:cNvSpPr>
            <a:spLocks noGrp="1"/>
          </p:cNvSpPr>
          <p:nvPr>
            <p:ph type="sldNum" sz="quarter" idx="10"/>
          </p:nvPr>
        </p:nvSpPr>
        <p:spPr/>
        <p:txBody>
          <a:bodyPr/>
          <a:lstStyle/>
          <a:p>
            <a:fld id="{E007AC87-D138-48D1-83EF-0DF06BEF0D0C}" type="slidenum">
              <a:rPr lang="ru-RU" smtClean="0"/>
              <a:pPr/>
              <a:t>1</a:t>
            </a:fld>
            <a:endParaRPr lang="ru-RU"/>
          </a:p>
        </p:txBody>
      </p:sp>
    </p:spTree>
    <p:extLst>
      <p:ext uri="{BB962C8B-B14F-4D97-AF65-F5344CB8AC3E}">
        <p14:creationId xmlns:p14="http://schemas.microsoft.com/office/powerpoint/2010/main" val="1192881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Была подобрана система игр и упражнений на развитие  </a:t>
            </a:r>
            <a:r>
              <a:rPr lang="ru-RU" sz="1200" kern="1200" dirty="0" err="1" smtClean="0">
                <a:solidFill>
                  <a:schemeClr val="tx1"/>
                </a:solidFill>
                <a:latin typeface="+mn-lt"/>
                <a:ea typeface="+mn-ea"/>
                <a:cs typeface="+mn-cs"/>
              </a:rPr>
              <a:t>сенсорики</a:t>
            </a:r>
            <a:r>
              <a:rPr lang="ru-RU" sz="1200" kern="1200" dirty="0" smtClean="0">
                <a:solidFill>
                  <a:schemeClr val="tx1"/>
                </a:solidFill>
                <a:latin typeface="+mn-lt"/>
                <a:ea typeface="+mn-ea"/>
                <a:cs typeface="+mn-cs"/>
              </a:rPr>
              <a:t>, зрительного и слухового восприятия для детей младшего, среднего и старшего дошкольного возраста. </a:t>
            </a:r>
          </a:p>
          <a:p>
            <a:r>
              <a:rPr lang="ru-RU" sz="1200" kern="1200" dirty="0" smtClean="0">
                <a:solidFill>
                  <a:schemeClr val="tx1"/>
                </a:solidFill>
                <a:latin typeface="+mn-lt"/>
                <a:ea typeface="+mn-ea"/>
                <a:cs typeface="+mn-cs"/>
              </a:rPr>
              <a:t>Возможности тренажеров многообразны и могут быть использованы как для игр с детьми раннего возраста, так и с детьми подготовительной группы.</a:t>
            </a:r>
          </a:p>
          <a:p>
            <a:endParaRPr lang="ru-RU" dirty="0"/>
          </a:p>
        </p:txBody>
      </p:sp>
      <p:sp>
        <p:nvSpPr>
          <p:cNvPr id="4" name="Номер слайда 3"/>
          <p:cNvSpPr>
            <a:spLocks noGrp="1"/>
          </p:cNvSpPr>
          <p:nvPr>
            <p:ph type="sldNum" sz="quarter" idx="10"/>
          </p:nvPr>
        </p:nvSpPr>
        <p:spPr/>
        <p:txBody>
          <a:bodyPr/>
          <a:lstStyle/>
          <a:p>
            <a:fld id="{E007AC87-D138-48D1-83EF-0DF06BEF0D0C}" type="slidenum">
              <a:rPr lang="ru-RU" smtClean="0"/>
              <a:pPr/>
              <a:t>17</a:t>
            </a:fld>
            <a:endParaRPr lang="ru-RU"/>
          </a:p>
        </p:txBody>
      </p:sp>
    </p:spTree>
    <p:extLst>
      <p:ext uri="{BB962C8B-B14F-4D97-AF65-F5344CB8AC3E}">
        <p14:creationId xmlns:p14="http://schemas.microsoft.com/office/powerpoint/2010/main" val="1546796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На протяжении трех лет в нашей группе мы создали и постоянно обогащали </a:t>
            </a:r>
            <a:r>
              <a:rPr lang="ru-RU" sz="1200" b="1" i="1" kern="1200" dirty="0" smtClean="0">
                <a:solidFill>
                  <a:schemeClr val="tx1"/>
                </a:solidFill>
                <a:latin typeface="+mn-lt"/>
                <a:ea typeface="+mn-ea"/>
                <a:cs typeface="+mn-cs"/>
              </a:rPr>
              <a:t>сенсорно-моторный центр «Игровая </a:t>
            </a:r>
            <a:r>
              <a:rPr lang="ru-RU" sz="1200" b="1" i="1" kern="1200" dirty="0" err="1" smtClean="0">
                <a:solidFill>
                  <a:schemeClr val="tx1"/>
                </a:solidFill>
                <a:latin typeface="+mn-lt"/>
                <a:ea typeface="+mn-ea"/>
                <a:cs typeface="+mn-cs"/>
              </a:rPr>
              <a:t>заниматика</a:t>
            </a:r>
            <a:r>
              <a:rPr lang="ru-RU" sz="1200" b="1" i="1"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 так как он востребован у детей, функционален, эффективен и разносторонен. Каждый малыш в этом центре находит занятие по душе, проверяет и развивает свои силы и способности. </a:t>
            </a:r>
          </a:p>
          <a:p>
            <a:r>
              <a:rPr lang="ru-RU" sz="1200" b="1" kern="1200" dirty="0" smtClean="0">
                <a:solidFill>
                  <a:schemeClr val="tx1"/>
                </a:solidFill>
                <a:latin typeface="+mn-lt"/>
                <a:ea typeface="+mn-ea"/>
                <a:cs typeface="+mn-cs"/>
              </a:rPr>
              <a:t>Идея </a:t>
            </a:r>
            <a:r>
              <a:rPr lang="ru-RU" sz="1200" i="1" kern="1200" dirty="0" smtClean="0">
                <a:solidFill>
                  <a:schemeClr val="tx1"/>
                </a:solidFill>
                <a:latin typeface="+mn-lt"/>
                <a:ea typeface="+mn-ea"/>
                <a:cs typeface="+mn-cs"/>
              </a:rPr>
              <a:t>состоит</a:t>
            </a:r>
            <a:r>
              <a:rPr lang="ru-RU" sz="1200" b="1" kern="1200" dirty="0" smtClean="0">
                <a:solidFill>
                  <a:schemeClr val="tx1"/>
                </a:solidFill>
                <a:latin typeface="+mn-lt"/>
                <a:ea typeface="+mn-ea"/>
                <a:cs typeface="+mn-cs"/>
              </a:rPr>
              <a:t> </a:t>
            </a:r>
            <a:r>
              <a:rPr lang="ru-RU" sz="1200" i="1" kern="1200" dirty="0" smtClean="0">
                <a:solidFill>
                  <a:schemeClr val="tx1"/>
                </a:solidFill>
                <a:latin typeface="+mn-lt"/>
                <a:ea typeface="+mn-ea"/>
                <a:cs typeface="+mn-cs"/>
              </a:rPr>
              <a:t>в развитии сенсомоторной сферы детей с помощью игровых тренажеров, изготовленных из пластиковых крышек от разных емкостей. </a:t>
            </a:r>
            <a:r>
              <a:rPr lang="ru-RU" sz="1200" kern="1200" dirty="0" smtClean="0">
                <a:solidFill>
                  <a:schemeClr val="tx1"/>
                </a:solidFill>
                <a:latin typeface="+mn-lt"/>
                <a:ea typeface="+mn-ea"/>
                <a:cs typeface="+mn-cs"/>
              </a:rPr>
              <a:t>Это наиболее доступный материал, обеспечивающий безграничный простор для творчества, который можно найти в каждом доме, а также один из способов, привлечь родителей к совместной деятельности по изготовлению игровых тренажеров, созданию занимательных игр по сенсомоторному развитию. </a:t>
            </a:r>
          </a:p>
          <a:p>
            <a:endParaRPr lang="ru-RU" dirty="0"/>
          </a:p>
        </p:txBody>
      </p:sp>
      <p:sp>
        <p:nvSpPr>
          <p:cNvPr id="4" name="Номер слайда 3"/>
          <p:cNvSpPr>
            <a:spLocks noGrp="1"/>
          </p:cNvSpPr>
          <p:nvPr>
            <p:ph type="sldNum" sz="quarter" idx="10"/>
          </p:nvPr>
        </p:nvSpPr>
        <p:spPr/>
        <p:txBody>
          <a:bodyPr/>
          <a:lstStyle/>
          <a:p>
            <a:fld id="{E007AC87-D138-48D1-83EF-0DF06BEF0D0C}" type="slidenum">
              <a:rPr lang="ru-RU" smtClean="0"/>
              <a:pPr/>
              <a:t>18</a:t>
            </a:fld>
            <a:endParaRPr lang="ru-RU"/>
          </a:p>
        </p:txBody>
      </p:sp>
    </p:spTree>
    <p:extLst>
      <p:ext uri="{BB962C8B-B14F-4D97-AF65-F5344CB8AC3E}">
        <p14:creationId xmlns:p14="http://schemas.microsoft.com/office/powerpoint/2010/main" val="1719708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Игры и тренажеры «Игровая </a:t>
            </a:r>
            <a:r>
              <a:rPr lang="ru-RU" sz="1200" kern="1200" dirty="0" err="1" smtClean="0">
                <a:solidFill>
                  <a:schemeClr val="tx1"/>
                </a:solidFill>
                <a:latin typeface="+mn-lt"/>
                <a:ea typeface="+mn-ea"/>
                <a:cs typeface="+mn-cs"/>
              </a:rPr>
              <a:t>заниматика</a:t>
            </a:r>
            <a:r>
              <a:rPr lang="ru-RU" sz="1200" kern="1200" dirty="0" smtClean="0">
                <a:solidFill>
                  <a:schemeClr val="tx1"/>
                </a:solidFill>
                <a:latin typeface="+mn-lt"/>
                <a:ea typeface="+mn-ea"/>
                <a:cs typeface="+mn-cs"/>
              </a:rPr>
              <a:t>» используются в непосредственной образовательной деятельности по программе Н.Ф.Виноградовой «</a:t>
            </a:r>
            <a:r>
              <a:rPr lang="ru-RU" sz="1200" kern="1200" dirty="0" err="1" smtClean="0">
                <a:solidFill>
                  <a:schemeClr val="tx1"/>
                </a:solidFill>
                <a:latin typeface="+mn-lt"/>
                <a:ea typeface="+mn-ea"/>
                <a:cs typeface="+mn-cs"/>
              </a:rPr>
              <a:t>Предшкольная</a:t>
            </a:r>
            <a:r>
              <a:rPr lang="ru-RU" sz="1200" kern="1200" dirty="0" smtClean="0">
                <a:solidFill>
                  <a:schemeClr val="tx1"/>
                </a:solidFill>
                <a:latin typeface="+mn-lt"/>
                <a:ea typeface="+mn-ea"/>
                <a:cs typeface="+mn-cs"/>
              </a:rPr>
              <a:t> пора». Часть заданий, предлагаемых в пособиях </a:t>
            </a:r>
            <a:r>
              <a:rPr lang="ru-RU" sz="1200" kern="1200" dirty="0" err="1" smtClean="0">
                <a:solidFill>
                  <a:schemeClr val="tx1"/>
                </a:solidFill>
                <a:latin typeface="+mn-lt"/>
                <a:ea typeface="+mn-ea"/>
                <a:cs typeface="+mn-cs"/>
              </a:rPr>
              <a:t>Н.Г.Салминой</a:t>
            </a:r>
            <a:r>
              <a:rPr lang="ru-RU" sz="1200" kern="1200" dirty="0" smtClean="0">
                <a:solidFill>
                  <a:schemeClr val="tx1"/>
                </a:solidFill>
                <a:latin typeface="+mn-lt"/>
                <a:ea typeface="+mn-ea"/>
                <a:cs typeface="+mn-cs"/>
              </a:rPr>
              <a:t> «Учимся думать», дети выполняют с помощью тренажеров «Игровая </a:t>
            </a:r>
            <a:r>
              <a:rPr lang="ru-RU" sz="1200" kern="1200" dirty="0" err="1" smtClean="0">
                <a:solidFill>
                  <a:schemeClr val="tx1"/>
                </a:solidFill>
                <a:latin typeface="+mn-lt"/>
                <a:ea typeface="+mn-ea"/>
                <a:cs typeface="+mn-cs"/>
              </a:rPr>
              <a:t>заниматика</a:t>
            </a:r>
            <a:r>
              <a:rPr lang="ru-RU" sz="1200" kern="1200" dirty="0" smtClean="0">
                <a:solidFill>
                  <a:schemeClr val="tx1"/>
                </a:solidFill>
                <a:latin typeface="+mn-lt"/>
                <a:ea typeface="+mn-ea"/>
                <a:cs typeface="+mn-cs"/>
              </a:rPr>
              <a:t>». Это позволяет внести в процесс обучения элементы игры, повысить мотивацию детей к деятельности.</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E007AC87-D138-48D1-83EF-0DF06BEF0D0C}" type="slidenum">
              <a:rPr lang="ru-RU" smtClean="0"/>
              <a:pPr/>
              <a:t>19</a:t>
            </a:fld>
            <a:endParaRPr lang="ru-RU"/>
          </a:p>
        </p:txBody>
      </p:sp>
    </p:spTree>
    <p:extLst>
      <p:ext uri="{BB962C8B-B14F-4D97-AF65-F5344CB8AC3E}">
        <p14:creationId xmlns:p14="http://schemas.microsoft.com/office/powerpoint/2010/main" val="2863815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При подборе и составлении игр, я взяла за основу систему развивающих игр, используя следующие принципы: </a:t>
            </a:r>
          </a:p>
          <a:p>
            <a:r>
              <a:rPr lang="ru-RU" sz="1200" kern="1200" dirty="0" smtClean="0">
                <a:solidFill>
                  <a:schemeClr val="tx1"/>
                </a:solidFill>
                <a:latin typeface="+mn-lt"/>
                <a:ea typeface="+mn-ea"/>
                <a:cs typeface="+mn-cs"/>
              </a:rPr>
              <a:t>- совмещение в деятельности ребенка элементов игр , через которые решались задачи познавательной деятельности; </a:t>
            </a:r>
          </a:p>
          <a:p>
            <a:r>
              <a:rPr lang="ru-RU" sz="1200" kern="1200" dirty="0" smtClean="0">
                <a:solidFill>
                  <a:schemeClr val="tx1"/>
                </a:solidFill>
                <a:latin typeface="+mn-lt"/>
                <a:ea typeface="+mn-ea"/>
                <a:cs typeface="+mn-cs"/>
              </a:rPr>
              <a:t>- постепенное усложнение задач и условий игры; </a:t>
            </a:r>
          </a:p>
          <a:p>
            <a:r>
              <a:rPr lang="ru-RU" sz="1200" kern="1200" dirty="0" smtClean="0">
                <a:solidFill>
                  <a:schemeClr val="tx1"/>
                </a:solidFill>
                <a:latin typeface="+mn-lt"/>
                <a:ea typeface="+mn-ea"/>
                <a:cs typeface="+mn-cs"/>
              </a:rPr>
              <a:t>- повышение умственной активности в решении предлагаемых задач;</a:t>
            </a:r>
          </a:p>
          <a:p>
            <a:r>
              <a:rPr lang="ru-RU" sz="1200" kern="1200" dirty="0" smtClean="0">
                <a:solidFill>
                  <a:schemeClr val="tx1"/>
                </a:solidFill>
                <a:latin typeface="+mn-lt"/>
                <a:ea typeface="+mn-ea"/>
                <a:cs typeface="+mn-cs"/>
              </a:rPr>
              <a:t>- самостоятельная речевая активность ребенка.</a:t>
            </a:r>
          </a:p>
          <a:p>
            <a:r>
              <a:rPr lang="ru-RU" sz="1200" kern="1200" dirty="0" smtClean="0">
                <a:solidFill>
                  <a:schemeClr val="tx1"/>
                </a:solidFill>
                <a:latin typeface="+mn-lt"/>
                <a:ea typeface="+mn-ea"/>
                <a:cs typeface="+mn-cs"/>
              </a:rPr>
              <a:t>Отношения с каждым ребенком в ходе реализации технологии «Игровая </a:t>
            </a:r>
            <a:r>
              <a:rPr lang="ru-RU" sz="1200" kern="1200" dirty="0" err="1" smtClean="0">
                <a:solidFill>
                  <a:schemeClr val="tx1"/>
                </a:solidFill>
                <a:latin typeface="+mn-lt"/>
                <a:ea typeface="+mn-ea"/>
                <a:cs typeface="+mn-cs"/>
              </a:rPr>
              <a:t>заниматика</a:t>
            </a:r>
            <a:r>
              <a:rPr lang="ru-RU" sz="1200" kern="1200" dirty="0" smtClean="0">
                <a:solidFill>
                  <a:schemeClr val="tx1"/>
                </a:solidFill>
                <a:latin typeface="+mn-lt"/>
                <a:ea typeface="+mn-ea"/>
                <a:cs typeface="+mn-cs"/>
              </a:rPr>
              <a:t>» выстраивались на основе принципа </a:t>
            </a:r>
            <a:r>
              <a:rPr lang="ru-RU" sz="1200" i="1" kern="1200" dirty="0" smtClean="0">
                <a:solidFill>
                  <a:schemeClr val="tx1"/>
                </a:solidFill>
                <a:latin typeface="+mn-lt"/>
                <a:ea typeface="+mn-ea"/>
                <a:cs typeface="+mn-cs"/>
              </a:rPr>
              <a:t>ориентации на опыт ребенка, развитии интереса к познавательно-речевой, игровой деятельности, на основе педагогического сопровождения и поддержки, сотрудничества, сотворчества, взаимодействия с родителями воспитанников</a:t>
            </a:r>
            <a:r>
              <a:rPr lang="ru-RU" sz="1200" kern="1200" dirty="0" smtClean="0">
                <a:solidFill>
                  <a:schemeClr val="tx1"/>
                </a:solidFill>
                <a:latin typeface="+mn-lt"/>
                <a:ea typeface="+mn-ea"/>
                <a:cs typeface="+mn-cs"/>
              </a:rPr>
              <a:t>.</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E007AC87-D138-48D1-83EF-0DF06BEF0D0C}" type="slidenum">
              <a:rPr lang="ru-RU" smtClean="0"/>
              <a:pPr/>
              <a:t>3</a:t>
            </a:fld>
            <a:endParaRPr lang="ru-RU"/>
          </a:p>
        </p:txBody>
      </p:sp>
    </p:spTree>
    <p:extLst>
      <p:ext uri="{BB962C8B-B14F-4D97-AF65-F5344CB8AC3E}">
        <p14:creationId xmlns:p14="http://schemas.microsoft.com/office/powerpoint/2010/main" val="1655067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Тема:</a:t>
            </a:r>
            <a:r>
              <a:rPr lang="ru-RU" sz="1200" kern="1200" dirty="0" smtClean="0">
                <a:solidFill>
                  <a:schemeClr val="tx1"/>
                </a:solidFill>
                <a:latin typeface="+mn-lt"/>
                <a:ea typeface="+mn-ea"/>
                <a:cs typeface="+mn-cs"/>
              </a:rPr>
              <a:t>  Тренажеры «Игровая </a:t>
            </a:r>
            <a:r>
              <a:rPr lang="ru-RU" sz="1200" kern="1200" dirty="0" err="1" smtClean="0">
                <a:solidFill>
                  <a:schemeClr val="tx1"/>
                </a:solidFill>
                <a:latin typeface="+mn-lt"/>
                <a:ea typeface="+mn-ea"/>
                <a:cs typeface="+mn-cs"/>
              </a:rPr>
              <a:t>заниматика</a:t>
            </a:r>
            <a:r>
              <a:rPr lang="ru-RU" sz="1200" kern="1200" dirty="0" smtClean="0">
                <a:solidFill>
                  <a:schemeClr val="tx1"/>
                </a:solidFill>
                <a:latin typeface="+mn-lt"/>
                <a:ea typeface="+mn-ea"/>
                <a:cs typeface="+mn-cs"/>
              </a:rPr>
              <a:t>» как средство развития сенсомоторной сферы ребенка.</a:t>
            </a:r>
          </a:p>
          <a:p>
            <a:endParaRPr lang="ru-RU" dirty="0"/>
          </a:p>
        </p:txBody>
      </p:sp>
      <p:sp>
        <p:nvSpPr>
          <p:cNvPr id="4" name="Номер слайда 3"/>
          <p:cNvSpPr>
            <a:spLocks noGrp="1"/>
          </p:cNvSpPr>
          <p:nvPr>
            <p:ph type="sldNum" sz="quarter" idx="10"/>
          </p:nvPr>
        </p:nvSpPr>
        <p:spPr/>
        <p:txBody>
          <a:bodyPr/>
          <a:lstStyle/>
          <a:p>
            <a:fld id="{E007AC87-D138-48D1-83EF-0DF06BEF0D0C}" type="slidenum">
              <a:rPr lang="ru-RU" smtClean="0"/>
              <a:pPr/>
              <a:t>5</a:t>
            </a:fld>
            <a:endParaRPr lang="ru-RU"/>
          </a:p>
        </p:txBody>
      </p:sp>
    </p:spTree>
    <p:extLst>
      <p:ext uri="{BB962C8B-B14F-4D97-AF65-F5344CB8AC3E}">
        <p14:creationId xmlns:p14="http://schemas.microsoft.com/office/powerpoint/2010/main" val="1371351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Тренажеры могут быть использованы как часть непосредственной образовательной деятельности, могут быть использованы в совместной и самостоятельной деятельности детей как игры и упражнения. Некоторые тренажеры используются детьми как оборудование для сюжетно-ролевых игр.</a:t>
            </a:r>
          </a:p>
          <a:p>
            <a:endParaRPr lang="ru-RU" dirty="0"/>
          </a:p>
        </p:txBody>
      </p:sp>
      <p:sp>
        <p:nvSpPr>
          <p:cNvPr id="4" name="Номер слайда 3"/>
          <p:cNvSpPr>
            <a:spLocks noGrp="1"/>
          </p:cNvSpPr>
          <p:nvPr>
            <p:ph type="sldNum" sz="quarter" idx="10"/>
          </p:nvPr>
        </p:nvSpPr>
        <p:spPr/>
        <p:txBody>
          <a:bodyPr/>
          <a:lstStyle/>
          <a:p>
            <a:fld id="{E007AC87-D138-48D1-83EF-0DF06BEF0D0C}" type="slidenum">
              <a:rPr lang="ru-RU" smtClean="0"/>
              <a:pPr/>
              <a:t>7</a:t>
            </a:fld>
            <a:endParaRPr lang="ru-RU"/>
          </a:p>
        </p:txBody>
      </p:sp>
    </p:spTree>
    <p:extLst>
      <p:ext uri="{BB962C8B-B14F-4D97-AF65-F5344CB8AC3E}">
        <p14:creationId xmlns:p14="http://schemas.microsoft.com/office/powerpoint/2010/main" val="2507413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Дети старшего возраста учатся ориентироваться на ограниченной плоскости (тренажер). Предусмотрены для выкладывания буквы и символы. Дети выкладывают картинки по схеме и воображению. </a:t>
            </a:r>
          </a:p>
          <a:p>
            <a:r>
              <a:rPr lang="ru-RU" sz="1200" kern="1200" dirty="0" smtClean="0">
                <a:solidFill>
                  <a:schemeClr val="tx1"/>
                </a:solidFill>
                <a:latin typeface="+mn-lt"/>
                <a:ea typeface="+mn-ea"/>
                <a:cs typeface="+mn-cs"/>
              </a:rPr>
              <a:t>Тренажеры используются для развития сенсорных способностей, познавательной активности детей, зрительно-пространственного восприятия, зрительно-моторных координаций, внимания, речи, памяти, мыслительной деятельности, для воспитания у ребенка личностных качеств. </a:t>
            </a:r>
          </a:p>
          <a:p>
            <a:r>
              <a:rPr lang="ru-RU" sz="1200" kern="1200" dirty="0" smtClean="0">
                <a:solidFill>
                  <a:schemeClr val="tx1"/>
                </a:solidFill>
                <a:latin typeface="+mn-lt"/>
                <a:ea typeface="+mn-ea"/>
                <a:cs typeface="+mn-cs"/>
              </a:rPr>
              <a:t>Предусмотрены тренажеры и игры для развития мелкой моторики обеих рук и развития чувства симметрии</a:t>
            </a:r>
          </a:p>
          <a:p>
            <a:endParaRPr lang="ru-RU" dirty="0"/>
          </a:p>
        </p:txBody>
      </p:sp>
      <p:sp>
        <p:nvSpPr>
          <p:cNvPr id="4" name="Номер слайда 3"/>
          <p:cNvSpPr>
            <a:spLocks noGrp="1"/>
          </p:cNvSpPr>
          <p:nvPr>
            <p:ph type="sldNum" sz="quarter" idx="10"/>
          </p:nvPr>
        </p:nvSpPr>
        <p:spPr/>
        <p:txBody>
          <a:bodyPr/>
          <a:lstStyle/>
          <a:p>
            <a:fld id="{E007AC87-D138-48D1-83EF-0DF06BEF0D0C}" type="slidenum">
              <a:rPr lang="ru-RU" smtClean="0"/>
              <a:pPr/>
              <a:t>9</a:t>
            </a:fld>
            <a:endParaRPr lang="ru-RU"/>
          </a:p>
        </p:txBody>
      </p:sp>
    </p:spTree>
    <p:extLst>
      <p:ext uri="{BB962C8B-B14F-4D97-AF65-F5344CB8AC3E}">
        <p14:creationId xmlns:p14="http://schemas.microsoft.com/office/powerpoint/2010/main" val="399116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1" kern="1200" dirty="0" smtClean="0">
                <a:solidFill>
                  <a:schemeClr val="tx1"/>
                </a:solidFill>
                <a:latin typeface="+mn-lt"/>
                <a:ea typeface="+mn-ea"/>
                <a:cs typeface="+mn-cs"/>
              </a:rPr>
              <a:t>На первом</a:t>
            </a:r>
            <a:r>
              <a:rPr lang="ru-RU" sz="1200" kern="1200" dirty="0" smtClean="0">
                <a:solidFill>
                  <a:schemeClr val="tx1"/>
                </a:solidFill>
                <a:latin typeface="+mn-lt"/>
                <a:ea typeface="+mn-ea"/>
                <a:cs typeface="+mn-cs"/>
              </a:rPr>
              <a:t> этапе обучения нужны тренажеры с малым количеством пробок и яркими цветными иллюстрациями. Малыши учатся выполнять различные действия с предметами (прикрутить, открутить); знакомятся с формой, цветом, пространственной ориентировкой.</a:t>
            </a:r>
          </a:p>
          <a:p>
            <a:r>
              <a:rPr lang="ru-RU" sz="1200" kern="1200" dirty="0" smtClean="0">
                <a:solidFill>
                  <a:schemeClr val="tx1"/>
                </a:solidFill>
                <a:latin typeface="+mn-lt"/>
                <a:ea typeface="+mn-ea"/>
                <a:cs typeface="+mn-cs"/>
              </a:rPr>
              <a:t>Далее задачи усложняются. Дети учатся соотносить предметы по цвету, форме, величине. </a:t>
            </a:r>
          </a:p>
          <a:p>
            <a:endParaRPr lang="ru-RU" dirty="0"/>
          </a:p>
        </p:txBody>
      </p:sp>
      <p:sp>
        <p:nvSpPr>
          <p:cNvPr id="4" name="Номер слайда 3"/>
          <p:cNvSpPr>
            <a:spLocks noGrp="1"/>
          </p:cNvSpPr>
          <p:nvPr>
            <p:ph type="sldNum" sz="quarter" idx="10"/>
          </p:nvPr>
        </p:nvSpPr>
        <p:spPr/>
        <p:txBody>
          <a:bodyPr/>
          <a:lstStyle/>
          <a:p>
            <a:fld id="{E007AC87-D138-48D1-83EF-0DF06BEF0D0C}" type="slidenum">
              <a:rPr lang="ru-RU" smtClean="0"/>
              <a:pPr/>
              <a:t>11</a:t>
            </a:fld>
            <a:endParaRPr lang="ru-RU"/>
          </a:p>
        </p:txBody>
      </p:sp>
    </p:spTree>
    <p:extLst>
      <p:ext uri="{BB962C8B-B14F-4D97-AF65-F5344CB8AC3E}">
        <p14:creationId xmlns:p14="http://schemas.microsoft.com/office/powerpoint/2010/main" val="3578699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Семья</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соответствии с ФГОС одним из принципов дошкольного образования является сотрудничество с Семьей. Успех  в работе по сенсомоторному развитию детей зависит от партнерского взаимодействия педагога, родителей и детей.</a:t>
            </a:r>
          </a:p>
          <a:p>
            <a:r>
              <a:rPr lang="ru-RU" sz="1200" kern="1200" dirty="0" smtClean="0">
                <a:solidFill>
                  <a:schemeClr val="tx1"/>
                </a:solidFill>
                <a:latin typeface="+mn-lt"/>
                <a:ea typeface="+mn-ea"/>
                <a:cs typeface="+mn-cs"/>
              </a:rPr>
              <a:t>В связи с этим важное место отводится работе с родителями: повышению их правовой и психолого-педагогической культуры; созданию единого образовательного пространства в детском саду и дома; выработке согласованных педагогически-целесообразных требований к ребенку с учетом его индивидуального темпа продвижения, возрастных и индивидуальных особенностей</a:t>
            </a:r>
          </a:p>
          <a:p>
            <a:r>
              <a:rPr lang="ru-RU" sz="1200" kern="1200" dirty="0" smtClean="0">
                <a:solidFill>
                  <a:schemeClr val="tx1"/>
                </a:solidFill>
                <a:latin typeface="+mn-lt"/>
                <a:ea typeface="+mn-ea"/>
                <a:cs typeface="+mn-cs"/>
              </a:rPr>
              <a:t>Создавая сенсорно-моторный центр, мы привлекали родителей к подбору материалов и созданию тренажеров, проводили для них семинары и консультации по сенсомоторному развитию детей. </a:t>
            </a:r>
          </a:p>
          <a:p>
            <a:endParaRPr lang="ru-RU" dirty="0"/>
          </a:p>
        </p:txBody>
      </p:sp>
      <p:sp>
        <p:nvSpPr>
          <p:cNvPr id="4" name="Номер слайда 3"/>
          <p:cNvSpPr>
            <a:spLocks noGrp="1"/>
          </p:cNvSpPr>
          <p:nvPr>
            <p:ph type="sldNum" sz="quarter" idx="10"/>
          </p:nvPr>
        </p:nvSpPr>
        <p:spPr/>
        <p:txBody>
          <a:bodyPr/>
          <a:lstStyle/>
          <a:p>
            <a:fld id="{E007AC87-D138-48D1-83EF-0DF06BEF0D0C}" type="slidenum">
              <a:rPr lang="ru-RU" smtClean="0"/>
              <a:pPr/>
              <a:t>13</a:t>
            </a:fld>
            <a:endParaRPr lang="ru-RU"/>
          </a:p>
        </p:txBody>
      </p:sp>
    </p:spTree>
    <p:extLst>
      <p:ext uri="{BB962C8B-B14F-4D97-AF65-F5344CB8AC3E}">
        <p14:creationId xmlns:p14="http://schemas.microsoft.com/office/powerpoint/2010/main" val="3581754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55000" lnSpcReduction="20000"/>
          </a:bodyPr>
          <a:lstStyle/>
          <a:p>
            <a:r>
              <a:rPr lang="ru-RU" sz="1200" b="1" kern="1200" dirty="0" smtClean="0">
                <a:solidFill>
                  <a:schemeClr val="tx1"/>
                </a:solidFill>
                <a:latin typeface="+mn-lt"/>
                <a:ea typeface="+mn-ea"/>
                <a:cs typeface="+mn-cs"/>
              </a:rPr>
              <a:t>Актуальность: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На современном этапе проблемы сенсорного и моторного воспитания достаточно широко обсуждаются в педагогической теории и практике. Авторы, в своих исследованиях, отмечают, что сенсорные способности не являются врожденными, а развиваются в процессе онтогенеза параллельно с физическим и умственным развитием ребенка и служат показателем его социального развития. Сенсомоторная культура («</a:t>
            </a:r>
            <a:r>
              <a:rPr lang="ru-RU" sz="1200" kern="1200" dirty="0" err="1" smtClean="0">
                <a:solidFill>
                  <a:schemeClr val="tx1"/>
                </a:solidFill>
                <a:latin typeface="+mn-lt"/>
                <a:ea typeface="+mn-ea"/>
                <a:cs typeface="+mn-cs"/>
              </a:rPr>
              <a:t>сенсо</a:t>
            </a:r>
            <a:r>
              <a:rPr lang="ru-RU" sz="1200" kern="1200" dirty="0" smtClean="0">
                <a:solidFill>
                  <a:schemeClr val="tx1"/>
                </a:solidFill>
                <a:latin typeface="+mn-lt"/>
                <a:ea typeface="+mn-ea"/>
                <a:cs typeface="+mn-cs"/>
              </a:rPr>
              <a:t>» - чувства, «моторика» - движение), в широком понимании, способствует интеллектуальному и двигательному развитию детей, успешной готовности детей к обучению в школе, овладению детьми навыками письма и другими навыками ручной умелости, а главное - их </a:t>
            </a:r>
            <a:r>
              <a:rPr lang="ru-RU" sz="1200" kern="1200" dirty="0" err="1" smtClean="0">
                <a:solidFill>
                  <a:schemeClr val="tx1"/>
                </a:solidFill>
                <a:latin typeface="+mn-lt"/>
                <a:ea typeface="+mn-ea"/>
                <a:cs typeface="+mn-cs"/>
              </a:rPr>
              <a:t>психоэмоциональному</a:t>
            </a:r>
            <a:r>
              <a:rPr lang="ru-RU" sz="1200" kern="1200" dirty="0" smtClean="0">
                <a:solidFill>
                  <a:schemeClr val="tx1"/>
                </a:solidFill>
                <a:latin typeface="+mn-lt"/>
                <a:ea typeface="+mn-ea"/>
                <a:cs typeface="+mn-cs"/>
              </a:rPr>
              <a:t> благополучию. </a:t>
            </a:r>
          </a:p>
          <a:p>
            <a:r>
              <a:rPr lang="ru-RU" sz="1200" b="1" kern="1200" dirty="0" smtClean="0">
                <a:solidFill>
                  <a:schemeClr val="tx1"/>
                </a:solidFill>
                <a:latin typeface="+mn-lt"/>
                <a:ea typeface="+mn-ea"/>
                <a:cs typeface="+mn-cs"/>
              </a:rPr>
              <a:t>Сенсорное развитие ребенка</a:t>
            </a:r>
            <a:r>
              <a:rPr lang="ru-RU" sz="1200" kern="1200" dirty="0" smtClean="0">
                <a:solidFill>
                  <a:schemeClr val="tx1"/>
                </a:solidFill>
                <a:latin typeface="+mn-lt"/>
                <a:ea typeface="+mn-ea"/>
                <a:cs typeface="+mn-cs"/>
              </a:rPr>
              <a:t>-это развитие его восприятия и формирование представлений о внешних свойствах предметов: их форме, цвете, величине, положении в пространстве, а также запахе, вкусе и т. п.</a:t>
            </a:r>
          </a:p>
          <a:p>
            <a:r>
              <a:rPr lang="ru-RU" sz="1200" kern="1200" dirty="0" smtClean="0">
                <a:solidFill>
                  <a:schemeClr val="tx1"/>
                </a:solidFill>
                <a:latin typeface="+mn-lt"/>
                <a:ea typeface="+mn-ea"/>
                <a:cs typeface="+mn-cs"/>
              </a:rPr>
              <a:t>Сенсорное развитие, с одной стороны, составляет фундамент общего </a:t>
            </a:r>
          </a:p>
          <a:p>
            <a:r>
              <a:rPr lang="ru-RU" sz="1200" kern="1200" dirty="0" smtClean="0">
                <a:solidFill>
                  <a:schemeClr val="tx1"/>
                </a:solidFill>
                <a:latin typeface="+mn-lt"/>
                <a:ea typeface="+mn-ea"/>
                <a:cs typeface="+mn-cs"/>
              </a:rPr>
              <a:t>умственного развития </a:t>
            </a:r>
            <a:r>
              <a:rPr lang="ru-RU" sz="1200" kern="1200" dirty="0" err="1" smtClean="0">
                <a:solidFill>
                  <a:schemeClr val="tx1"/>
                </a:solidFill>
                <a:latin typeface="+mn-lt"/>
                <a:ea typeface="+mn-ea"/>
                <a:cs typeface="+mn-cs"/>
              </a:rPr>
              <a:t>ребѐнка</a:t>
            </a:r>
            <a:r>
              <a:rPr lang="ru-RU" sz="1200" kern="1200" dirty="0" smtClean="0">
                <a:solidFill>
                  <a:schemeClr val="tx1"/>
                </a:solidFill>
                <a:latin typeface="+mn-lt"/>
                <a:ea typeface="+mn-ea"/>
                <a:cs typeface="+mn-cs"/>
              </a:rPr>
              <a:t>, с другой стороны, имеет самостоятельное </a:t>
            </a:r>
          </a:p>
          <a:p>
            <a:r>
              <a:rPr lang="ru-RU" sz="1200" kern="1200" dirty="0" smtClean="0">
                <a:solidFill>
                  <a:schemeClr val="tx1"/>
                </a:solidFill>
                <a:latin typeface="+mn-lt"/>
                <a:ea typeface="+mn-ea"/>
                <a:cs typeface="+mn-cs"/>
              </a:rPr>
              <a:t>значение, так как полноценное восприятие необходимо для успешного </a:t>
            </a:r>
          </a:p>
          <a:p>
            <a:r>
              <a:rPr lang="ru-RU" sz="1200" kern="1200" dirty="0" smtClean="0">
                <a:solidFill>
                  <a:schemeClr val="tx1"/>
                </a:solidFill>
                <a:latin typeface="+mn-lt"/>
                <a:ea typeface="+mn-ea"/>
                <a:cs typeface="+mn-cs"/>
              </a:rPr>
              <a:t>обучения ребенка сначала в детском саду, затем в школе, и для многих видов </a:t>
            </a:r>
          </a:p>
          <a:p>
            <a:r>
              <a:rPr lang="ru-RU" sz="1200" kern="1200" dirty="0" smtClean="0">
                <a:solidFill>
                  <a:schemeClr val="tx1"/>
                </a:solidFill>
                <a:latin typeface="+mn-lt"/>
                <a:ea typeface="+mn-ea"/>
                <a:cs typeface="+mn-cs"/>
              </a:rPr>
              <a:t>труда.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Ученые доказали, что двигательные импульсы от пальцев рук влияют на формирование «речевых» зон и положительно действуют на кору головного мозга </a:t>
            </a:r>
            <a:r>
              <a:rPr lang="ru-RU" sz="1200" kern="1200" dirty="0" err="1" smtClean="0">
                <a:solidFill>
                  <a:schemeClr val="tx1"/>
                </a:solidFill>
                <a:latin typeface="+mn-lt"/>
                <a:ea typeface="+mn-ea"/>
                <a:cs typeface="+mn-cs"/>
              </a:rPr>
              <a:t>ребѐнка</a:t>
            </a:r>
            <a:r>
              <a:rPr lang="ru-RU" sz="1200" kern="1200" dirty="0" smtClean="0">
                <a:solidFill>
                  <a:schemeClr val="tx1"/>
                </a:solidFill>
                <a:latin typeface="+mn-lt"/>
                <a:ea typeface="+mn-ea"/>
                <a:cs typeface="+mn-cs"/>
              </a:rPr>
              <a:t>. Разнообразные действия руками, пальчиковые игры </a:t>
            </a:r>
          </a:p>
          <a:p>
            <a:r>
              <a:rPr lang="ru-RU" sz="1200" kern="1200" dirty="0" smtClean="0">
                <a:solidFill>
                  <a:schemeClr val="tx1"/>
                </a:solidFill>
                <a:latin typeface="+mn-lt"/>
                <a:ea typeface="+mn-ea"/>
                <a:cs typeface="+mn-cs"/>
              </a:rPr>
              <a:t>стимулируют процесс речевого и умственного развития </a:t>
            </a:r>
            <a:r>
              <a:rPr lang="ru-RU" sz="1200" kern="1200" dirty="0" err="1" smtClean="0">
                <a:solidFill>
                  <a:schemeClr val="tx1"/>
                </a:solidFill>
                <a:latin typeface="+mn-lt"/>
                <a:ea typeface="+mn-ea"/>
                <a:cs typeface="+mn-cs"/>
              </a:rPr>
              <a:t>ребѐнка</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Полноценное сенсомоторное развитие осуществляется только в процессе воспитания, когда у детей в деятельности целенаправленно обеспечивается развитие движений (мелкой и крупной моторики), формируются эталонные представления о цвете, форме, величине, о признаках и свойствах различных предметов и материалов, их положении в пространстве и др., развиваются все виды восприятия, тем самым закладывается основа для развития умственной деятельности.</a:t>
            </a: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Данные диагностики детей младшего возраста на начало 2010-2011 </a:t>
            </a:r>
            <a:r>
              <a:rPr lang="ru-RU" sz="1200" kern="1200" dirty="0" err="1" smtClean="0">
                <a:solidFill>
                  <a:schemeClr val="tx1"/>
                </a:solidFill>
                <a:latin typeface="+mn-lt"/>
                <a:ea typeface="+mn-ea"/>
                <a:cs typeface="+mn-cs"/>
              </a:rPr>
              <a:t>уч</a:t>
            </a:r>
            <a:r>
              <a:rPr lang="ru-RU" sz="1200" kern="1200" dirty="0" smtClean="0">
                <a:solidFill>
                  <a:schemeClr val="tx1"/>
                </a:solidFill>
                <a:latin typeface="+mn-lt"/>
                <a:ea typeface="+mn-ea"/>
                <a:cs typeface="+mn-cs"/>
              </a:rPr>
              <a:t>. года показали недостаточность развития у детей сенсорной сферы, мелкой моторики руки, а также зрительно-моторной координации.</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В ходе анализа причин затруднений в развитии сенсомоторной сферы детей было выявлено: программное содержание Примерной основной общеобразовательной программы дошкольного образования направлено на формирование представлений о сенсорных эталонах, существующие технологии по сенсорному развитию для детей дошкольного возраста следует обогатить информацией позволяющей осуществлять сенсомоторное развитие ребенка, а наибольший эффект сенсомоторного развития дает познавательно-игровая деятельность, содержание которой подчинено задачам сенсорного, моторного, умственного воспитания.</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Актуальность</a:t>
            </a:r>
            <a:r>
              <a:rPr lang="ru-RU" sz="1200" kern="1200" dirty="0" smtClean="0">
                <a:solidFill>
                  <a:schemeClr val="tx1"/>
                </a:solidFill>
                <a:latin typeface="+mn-lt"/>
                <a:ea typeface="+mn-ea"/>
                <a:cs typeface="+mn-cs"/>
              </a:rPr>
              <a:t> моей работы заключается в том, что целенаправленная и систематическая работа по развитию </a:t>
            </a:r>
            <a:r>
              <a:rPr lang="ru-RU" sz="1200" kern="1200" dirty="0" err="1" smtClean="0">
                <a:solidFill>
                  <a:schemeClr val="tx1"/>
                </a:solidFill>
                <a:latin typeface="+mn-lt"/>
                <a:ea typeface="+mn-ea"/>
                <a:cs typeface="+mn-cs"/>
              </a:rPr>
              <a:t>сенсорики</a:t>
            </a:r>
            <a:r>
              <a:rPr lang="ru-RU" sz="1200" kern="1200" dirty="0" smtClean="0">
                <a:solidFill>
                  <a:schemeClr val="tx1"/>
                </a:solidFill>
                <a:latin typeface="+mn-lt"/>
                <a:ea typeface="+mn-ea"/>
                <a:cs typeface="+mn-cs"/>
              </a:rPr>
              <a:t> и мелкой моторики, познавательно-речевой сферы у детей дошкольного возраста во взаимодействии с семьей способствует формированию интеллектуальных способностей, речевой деятельности, а самое главное, сохранению психического и физического развития ребенка во взаимодействии с семьей, опорой на ее потенциал.</a:t>
            </a:r>
          </a:p>
          <a:p>
            <a:r>
              <a:rPr lang="ru-RU" sz="1200" b="1" kern="1200" dirty="0" smtClean="0">
                <a:solidFill>
                  <a:schemeClr val="tx1"/>
                </a:solidFill>
                <a:latin typeface="+mn-lt"/>
                <a:ea typeface="+mn-ea"/>
                <a:cs typeface="+mn-cs"/>
              </a:rPr>
              <a:t>Цель-</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Использование механизмов,  методов и средств, с помощью которых можно организовать сенсомоторное развитие детей в условиях дошкольного учреждения и семьи таким образом, чтобы оно обеспечило ребенку развитие, способность сенсорно познавать мир во всем его многообразии и изменчивости. </a:t>
            </a:r>
          </a:p>
          <a:p>
            <a:endParaRPr lang="ru-RU" dirty="0"/>
          </a:p>
        </p:txBody>
      </p:sp>
      <p:sp>
        <p:nvSpPr>
          <p:cNvPr id="4" name="Номер слайда 3"/>
          <p:cNvSpPr>
            <a:spLocks noGrp="1"/>
          </p:cNvSpPr>
          <p:nvPr>
            <p:ph type="sldNum" sz="quarter" idx="10"/>
          </p:nvPr>
        </p:nvSpPr>
        <p:spPr/>
        <p:txBody>
          <a:bodyPr/>
          <a:lstStyle/>
          <a:p>
            <a:fld id="{E007AC87-D138-48D1-83EF-0DF06BEF0D0C}" type="slidenum">
              <a:rPr lang="ru-RU" smtClean="0"/>
              <a:pPr/>
              <a:t>15</a:t>
            </a:fld>
            <a:endParaRPr lang="ru-RU"/>
          </a:p>
        </p:txBody>
      </p:sp>
    </p:spTree>
    <p:extLst>
      <p:ext uri="{BB962C8B-B14F-4D97-AF65-F5344CB8AC3E}">
        <p14:creationId xmlns:p14="http://schemas.microsoft.com/office/powerpoint/2010/main" val="227388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Тема:</a:t>
            </a:r>
            <a:r>
              <a:rPr lang="ru-RU" sz="1200" kern="1200" dirty="0" smtClean="0">
                <a:solidFill>
                  <a:schemeClr val="tx1"/>
                </a:solidFill>
                <a:latin typeface="+mn-lt"/>
                <a:ea typeface="+mn-ea"/>
                <a:cs typeface="+mn-cs"/>
              </a:rPr>
              <a:t>  Тренажеры «Игровая </a:t>
            </a:r>
            <a:r>
              <a:rPr lang="ru-RU" sz="1200" kern="1200" dirty="0" err="1" smtClean="0">
                <a:solidFill>
                  <a:schemeClr val="tx1"/>
                </a:solidFill>
                <a:latin typeface="+mn-lt"/>
                <a:ea typeface="+mn-ea"/>
                <a:cs typeface="+mn-cs"/>
              </a:rPr>
              <a:t>заниматика</a:t>
            </a:r>
            <a:r>
              <a:rPr lang="ru-RU" sz="1200" kern="1200" dirty="0" smtClean="0">
                <a:solidFill>
                  <a:schemeClr val="tx1"/>
                </a:solidFill>
                <a:latin typeface="+mn-lt"/>
                <a:ea typeface="+mn-ea"/>
                <a:cs typeface="+mn-cs"/>
              </a:rPr>
              <a:t>» как средство развития сенсомоторной сферы ребенка.</a:t>
            </a:r>
          </a:p>
          <a:p>
            <a:endParaRPr lang="ru-RU" dirty="0"/>
          </a:p>
        </p:txBody>
      </p:sp>
      <p:sp>
        <p:nvSpPr>
          <p:cNvPr id="4" name="Номер слайда 3"/>
          <p:cNvSpPr>
            <a:spLocks noGrp="1"/>
          </p:cNvSpPr>
          <p:nvPr>
            <p:ph type="sldNum" sz="quarter" idx="10"/>
          </p:nvPr>
        </p:nvSpPr>
        <p:spPr/>
        <p:txBody>
          <a:bodyPr/>
          <a:lstStyle/>
          <a:p>
            <a:fld id="{E007AC87-D138-48D1-83EF-0DF06BEF0D0C}" type="slidenum">
              <a:rPr lang="ru-RU" smtClean="0"/>
              <a:pPr/>
              <a:t>16</a:t>
            </a:fld>
            <a:endParaRPr lang="ru-RU"/>
          </a:p>
        </p:txBody>
      </p:sp>
    </p:spTree>
    <p:extLst>
      <p:ext uri="{BB962C8B-B14F-4D97-AF65-F5344CB8AC3E}">
        <p14:creationId xmlns:p14="http://schemas.microsoft.com/office/powerpoint/2010/main" val="2954446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21.03.2017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21.03.2017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21.03.2017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21.03.2017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6.jpeg"/><Relationship Id="rId4" Type="http://schemas.openxmlformats.org/officeDocument/2006/relationships/image" Target="../media/image45.jpe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5.jpeg"/><Relationship Id="rId4" Type="http://schemas.openxmlformats.org/officeDocument/2006/relationships/image" Target="../media/image47.jpe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26.png"/><Relationship Id="rId3" Type="http://schemas.openxmlformats.org/officeDocument/2006/relationships/image" Target="../media/image1.jpeg"/><Relationship Id="rId7" Type="http://schemas.openxmlformats.org/officeDocument/2006/relationships/image" Target="../media/image53.jpeg"/><Relationship Id="rId12"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eg"/><Relationship Id="rId15" Type="http://schemas.openxmlformats.org/officeDocument/2006/relationships/image" Target="../media/image30.pn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 Id="rId1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1.jpeg"/><Relationship Id="rId7" Type="http://schemas.openxmlformats.org/officeDocument/2006/relationships/image" Target="../media/image60.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21.png"/><Relationship Id="rId10" Type="http://schemas.openxmlformats.org/officeDocument/2006/relationships/image" Target="../media/image61.jpeg"/><Relationship Id="rId4" Type="http://schemas.openxmlformats.org/officeDocument/2006/relationships/image" Target="../media/image58.jpe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1.jpe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10" Type="http://schemas.openxmlformats.org/officeDocument/2006/relationships/image" Target="../media/image32.jpeg"/><Relationship Id="rId4" Type="http://schemas.openxmlformats.org/officeDocument/2006/relationships/image" Target="../media/image27.jpe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1.jpeg"/><Relationship Id="rId7" Type="http://schemas.openxmlformats.org/officeDocument/2006/relationships/image" Target="../media/image6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4.jpeg"/><Relationship Id="rId11" Type="http://schemas.openxmlformats.org/officeDocument/2006/relationships/image" Target="../media/image15.png"/><Relationship Id="rId5" Type="http://schemas.openxmlformats.org/officeDocument/2006/relationships/image" Target="../media/image63.jpeg"/><Relationship Id="rId10" Type="http://schemas.openxmlformats.org/officeDocument/2006/relationships/image" Target="../media/image14.png"/><Relationship Id="rId4" Type="http://schemas.openxmlformats.org/officeDocument/2006/relationships/image" Target="../media/image62.jpeg"/><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4.png"/><Relationship Id="rId5" Type="http://schemas.openxmlformats.org/officeDocument/2006/relationships/image" Target="../media/image68.jpeg"/><Relationship Id="rId10" Type="http://schemas.openxmlformats.org/officeDocument/2006/relationships/image" Target="../media/image71.jpeg"/><Relationship Id="rId4" Type="http://schemas.openxmlformats.org/officeDocument/2006/relationships/image" Target="../media/image67.jpeg"/><Relationship Id="rId9" Type="http://schemas.openxmlformats.org/officeDocument/2006/relationships/image" Target="../media/image70.jpeg"/></Relationships>
</file>

<file path=ppt/slides/_rels/slide19.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1.jpeg"/><Relationship Id="rId7" Type="http://schemas.openxmlformats.org/officeDocument/2006/relationships/image" Target="../media/image75.png"/><Relationship Id="rId12"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4.png"/><Relationship Id="rId11" Type="http://schemas.openxmlformats.org/officeDocument/2006/relationships/image" Target="../media/image26.png"/><Relationship Id="rId5" Type="http://schemas.openxmlformats.org/officeDocument/2006/relationships/image" Target="../media/image73.jpeg"/><Relationship Id="rId10" Type="http://schemas.openxmlformats.org/officeDocument/2006/relationships/image" Target="../media/image2.jpeg"/><Relationship Id="rId4" Type="http://schemas.openxmlformats.org/officeDocument/2006/relationships/image" Target="../media/image72.png"/><Relationship Id="rId9" Type="http://schemas.openxmlformats.org/officeDocument/2006/relationships/image" Target="../media/image11.jpe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image" Target="../media/image1.jpeg"/><Relationship Id="rId7" Type="http://schemas.openxmlformats.org/officeDocument/2006/relationships/image" Target="../media/image26.png"/><Relationship Id="rId12"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1.jpeg"/><Relationship Id="rId7"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26.png"/><Relationship Id="rId3" Type="http://schemas.openxmlformats.org/officeDocument/2006/relationships/image" Target="../media/image1.jpeg"/><Relationship Id="rId7" Type="http://schemas.openxmlformats.org/officeDocument/2006/relationships/image" Target="../media/image40.jpeg"/><Relationship Id="rId12"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15.pn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23.jpeg"/><Relationship Id="rId9"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32770" name="Прямоугольник 3"/>
          <p:cNvSpPr>
            <a:spLocks noChangeArrowheads="1"/>
          </p:cNvSpPr>
          <p:nvPr/>
        </p:nvSpPr>
        <p:spPr bwMode="auto">
          <a:xfrm>
            <a:off x="179388" y="188913"/>
            <a:ext cx="8713787" cy="523220"/>
          </a:xfrm>
          <a:prstGeom prst="rect">
            <a:avLst/>
          </a:prstGeom>
          <a:noFill/>
          <a:ln w="9525">
            <a:noFill/>
            <a:miter lim="800000"/>
            <a:headEnd/>
            <a:tailEnd/>
          </a:ln>
        </p:spPr>
        <p:txBody>
          <a:bodyPr>
            <a:spAutoFit/>
          </a:bodyPr>
          <a:lstStyle/>
          <a:p>
            <a:pPr algn="ctr"/>
            <a:r>
              <a:rPr lang="ru-RU" sz="2800" b="1" i="1" dirty="0" smtClean="0">
                <a:ln>
                  <a:solidFill>
                    <a:srgbClr val="0E1107"/>
                  </a:solidFill>
                </a:ln>
                <a:solidFill>
                  <a:srgbClr val="0E1107"/>
                </a:solidFill>
                <a:latin typeface="Book Antiqua" pitchFamily="18" charset="0"/>
                <a:cs typeface="Times New Roman" pitchFamily="18" charset="0"/>
              </a:rPr>
              <a:t>Тренажеры «Игровая </a:t>
            </a:r>
            <a:r>
              <a:rPr lang="ru-RU" sz="2800" b="1" i="1" dirty="0" err="1" smtClean="0">
                <a:ln>
                  <a:solidFill>
                    <a:srgbClr val="0E1107"/>
                  </a:solidFill>
                </a:ln>
                <a:solidFill>
                  <a:srgbClr val="0E1107"/>
                </a:solidFill>
                <a:latin typeface="Book Antiqua" pitchFamily="18" charset="0"/>
                <a:cs typeface="Times New Roman" pitchFamily="18" charset="0"/>
              </a:rPr>
              <a:t>заниматика</a:t>
            </a:r>
            <a:r>
              <a:rPr lang="ru-RU" sz="2800" b="1" i="1" dirty="0" smtClean="0">
                <a:ln>
                  <a:solidFill>
                    <a:srgbClr val="0E1107"/>
                  </a:solidFill>
                </a:ln>
                <a:solidFill>
                  <a:srgbClr val="0E1107"/>
                </a:solidFill>
                <a:latin typeface="Book Antiqua" pitchFamily="18" charset="0"/>
                <a:cs typeface="Times New Roman" pitchFamily="18" charset="0"/>
              </a:rPr>
              <a:t>»</a:t>
            </a:r>
          </a:p>
        </p:txBody>
      </p:sp>
      <p:pic>
        <p:nvPicPr>
          <p:cNvPr id="17" name="Picture 4" descr="F:\МБДОУ 15 Екатеринбург Воспитатель года 2014\фото\DSCN1858.JPG"/>
          <p:cNvPicPr>
            <a:picLocks noChangeAspect="1" noChangeArrowheads="1"/>
          </p:cNvPicPr>
          <p:nvPr/>
        </p:nvPicPr>
        <p:blipFill>
          <a:blip r:embed="rId4" cstate="print"/>
          <a:srcRect/>
          <a:stretch>
            <a:fillRect/>
          </a:stretch>
        </p:blipFill>
        <p:spPr bwMode="auto">
          <a:xfrm rot="5400000">
            <a:off x="-23352" y="3271824"/>
            <a:ext cx="1584178" cy="1034435"/>
          </a:xfrm>
          <a:prstGeom prst="rect">
            <a:avLst/>
          </a:prstGeom>
          <a:noFill/>
        </p:spPr>
      </p:pic>
      <p:pic>
        <p:nvPicPr>
          <p:cNvPr id="19" name="Picture 2" descr="F:\МБДОУ 15 Екатеринбург Воспитатель года 2014\фото\DSCN1857.JPG"/>
          <p:cNvPicPr>
            <a:picLocks noChangeAspect="1" noChangeArrowheads="1"/>
          </p:cNvPicPr>
          <p:nvPr/>
        </p:nvPicPr>
        <p:blipFill>
          <a:blip r:embed="rId5" cstate="print"/>
          <a:srcRect/>
          <a:stretch>
            <a:fillRect/>
          </a:stretch>
        </p:blipFill>
        <p:spPr bwMode="auto">
          <a:xfrm>
            <a:off x="7740352" y="3068960"/>
            <a:ext cx="1104438" cy="1704128"/>
          </a:xfrm>
          <a:prstGeom prst="rect">
            <a:avLst/>
          </a:prstGeom>
          <a:noFill/>
        </p:spPr>
      </p:pic>
      <p:pic>
        <p:nvPicPr>
          <p:cNvPr id="20" name="Picture 3" descr="F:\МБДОУ 15 Екатеринбург Воспитатель года 2014\фото\DSCN1854.JPG"/>
          <p:cNvPicPr>
            <a:picLocks noChangeAspect="1" noChangeArrowheads="1"/>
          </p:cNvPicPr>
          <p:nvPr/>
        </p:nvPicPr>
        <p:blipFill>
          <a:blip r:embed="rId6" cstate="print"/>
          <a:srcRect/>
          <a:stretch>
            <a:fillRect/>
          </a:stretch>
        </p:blipFill>
        <p:spPr bwMode="auto">
          <a:xfrm>
            <a:off x="3851920" y="3074717"/>
            <a:ext cx="1332722" cy="1279449"/>
          </a:xfrm>
          <a:prstGeom prst="rect">
            <a:avLst/>
          </a:prstGeom>
          <a:noFill/>
        </p:spPr>
      </p:pic>
      <p:pic>
        <p:nvPicPr>
          <p:cNvPr id="21" name="Picture 5" descr="F:\МБДОУ 15 Екатеринбург Воспитатель года 2014\фото\DSCN1901.JPG"/>
          <p:cNvPicPr>
            <a:picLocks noChangeAspect="1" noChangeArrowheads="1"/>
          </p:cNvPicPr>
          <p:nvPr/>
        </p:nvPicPr>
        <p:blipFill>
          <a:blip r:embed="rId7" cstate="print"/>
          <a:srcRect/>
          <a:stretch>
            <a:fillRect/>
          </a:stretch>
        </p:blipFill>
        <p:spPr bwMode="auto">
          <a:xfrm rot="5400000">
            <a:off x="1641556" y="3191092"/>
            <a:ext cx="1553646" cy="1165367"/>
          </a:xfrm>
          <a:prstGeom prst="rect">
            <a:avLst/>
          </a:prstGeom>
          <a:noFill/>
        </p:spPr>
      </p:pic>
      <p:pic>
        <p:nvPicPr>
          <p:cNvPr id="2050" name="Picture 2" descr="F:\МБДОУ 15 Екатеринбург Воспитатель года 2014\фото\DSCN1853.JPG"/>
          <p:cNvPicPr>
            <a:picLocks noChangeAspect="1" noChangeArrowheads="1"/>
          </p:cNvPicPr>
          <p:nvPr/>
        </p:nvPicPr>
        <p:blipFill>
          <a:blip r:embed="rId8" cstate="print"/>
          <a:srcRect/>
          <a:stretch>
            <a:fillRect/>
          </a:stretch>
        </p:blipFill>
        <p:spPr bwMode="auto">
          <a:xfrm>
            <a:off x="611560" y="4869160"/>
            <a:ext cx="1872208" cy="1601254"/>
          </a:xfrm>
          <a:prstGeom prst="rect">
            <a:avLst/>
          </a:prstGeom>
          <a:noFill/>
        </p:spPr>
      </p:pic>
      <p:pic>
        <p:nvPicPr>
          <p:cNvPr id="2051" name="Picture 3" descr="F:\МБДОУ 15 Екатеринбург Воспитатель года 2014\фото\DSCN1852.JPG"/>
          <p:cNvPicPr>
            <a:picLocks noChangeAspect="1" noChangeArrowheads="1"/>
          </p:cNvPicPr>
          <p:nvPr/>
        </p:nvPicPr>
        <p:blipFill>
          <a:blip r:embed="rId9" cstate="print"/>
          <a:srcRect/>
          <a:stretch>
            <a:fillRect/>
          </a:stretch>
        </p:blipFill>
        <p:spPr bwMode="auto">
          <a:xfrm>
            <a:off x="6804248" y="5013176"/>
            <a:ext cx="1836353" cy="1542083"/>
          </a:xfrm>
          <a:prstGeom prst="rect">
            <a:avLst/>
          </a:prstGeom>
          <a:noFill/>
        </p:spPr>
      </p:pic>
      <p:pic>
        <p:nvPicPr>
          <p:cNvPr id="2052" name="Picture 4" descr="F:\МБДОУ 15 Екатеринбург Воспитатель года 2014\фото\DSCN1856.JPG"/>
          <p:cNvPicPr>
            <a:picLocks noChangeAspect="1" noChangeArrowheads="1"/>
          </p:cNvPicPr>
          <p:nvPr/>
        </p:nvPicPr>
        <p:blipFill>
          <a:blip r:embed="rId10" cstate="print"/>
          <a:srcRect/>
          <a:stretch>
            <a:fillRect/>
          </a:stretch>
        </p:blipFill>
        <p:spPr bwMode="auto">
          <a:xfrm>
            <a:off x="3419872" y="1268760"/>
            <a:ext cx="2126315" cy="1594917"/>
          </a:xfrm>
          <a:prstGeom prst="rect">
            <a:avLst/>
          </a:prstGeom>
          <a:noFill/>
        </p:spPr>
      </p:pic>
      <p:pic>
        <p:nvPicPr>
          <p:cNvPr id="2053" name="Picture 5" descr="F:\МБДОУ 15 Екатеринбург Воспитатель года 2014\фото\DSCN1855.JPG"/>
          <p:cNvPicPr>
            <a:picLocks noChangeAspect="1" noChangeArrowheads="1"/>
          </p:cNvPicPr>
          <p:nvPr/>
        </p:nvPicPr>
        <p:blipFill>
          <a:blip r:embed="rId11" cstate="print"/>
          <a:srcRect/>
          <a:stretch>
            <a:fillRect/>
          </a:stretch>
        </p:blipFill>
        <p:spPr bwMode="auto">
          <a:xfrm rot="16200000">
            <a:off x="5823007" y="3330123"/>
            <a:ext cx="1635902" cy="1113576"/>
          </a:xfrm>
          <a:prstGeom prst="rect">
            <a:avLst/>
          </a:prstGeom>
          <a:noFill/>
        </p:spPr>
      </p:pic>
      <p:pic>
        <p:nvPicPr>
          <p:cNvPr id="2054" name="Picture 6" descr="F:\МБДОУ 15 Екатеринбург Воспитатель года 2014\фото\DSCN1860.JPG"/>
          <p:cNvPicPr>
            <a:picLocks noChangeAspect="1" noChangeArrowheads="1"/>
          </p:cNvPicPr>
          <p:nvPr/>
        </p:nvPicPr>
        <p:blipFill>
          <a:blip r:embed="rId12" cstate="print"/>
          <a:srcRect/>
          <a:stretch>
            <a:fillRect/>
          </a:stretch>
        </p:blipFill>
        <p:spPr bwMode="auto">
          <a:xfrm>
            <a:off x="6732239" y="1340768"/>
            <a:ext cx="1919997" cy="1440160"/>
          </a:xfrm>
          <a:prstGeom prst="rect">
            <a:avLst/>
          </a:prstGeom>
          <a:noFill/>
        </p:spPr>
      </p:pic>
      <p:pic>
        <p:nvPicPr>
          <p:cNvPr id="2055" name="Picture 7" descr="F:\МБДОУ 15 Екатеринбург Воспитатель года 2014\фото\DSCN1898.JPG"/>
          <p:cNvPicPr>
            <a:picLocks noChangeAspect="1" noChangeArrowheads="1"/>
          </p:cNvPicPr>
          <p:nvPr/>
        </p:nvPicPr>
        <p:blipFill>
          <a:blip r:embed="rId13" cstate="print"/>
          <a:srcRect/>
          <a:stretch>
            <a:fillRect/>
          </a:stretch>
        </p:blipFill>
        <p:spPr bwMode="auto">
          <a:xfrm>
            <a:off x="3419872" y="4869160"/>
            <a:ext cx="2174039" cy="1630713"/>
          </a:xfrm>
          <a:prstGeom prst="rect">
            <a:avLst/>
          </a:prstGeom>
          <a:noFill/>
        </p:spPr>
      </p:pic>
      <p:pic>
        <p:nvPicPr>
          <p:cNvPr id="2056" name="Picture 8" descr="F:\МБДОУ 15 Екатеринбург Воспитатель года 2014\фото\DSCN1859.JPG"/>
          <p:cNvPicPr>
            <a:picLocks noChangeAspect="1" noChangeArrowheads="1"/>
          </p:cNvPicPr>
          <p:nvPr/>
        </p:nvPicPr>
        <p:blipFill>
          <a:blip r:embed="rId14" cstate="print"/>
          <a:srcRect/>
          <a:stretch>
            <a:fillRect/>
          </a:stretch>
        </p:blipFill>
        <p:spPr bwMode="auto">
          <a:xfrm>
            <a:off x="683568" y="1268760"/>
            <a:ext cx="1872208" cy="1516260"/>
          </a:xfrm>
          <a:prstGeom prst="rect">
            <a:avLst/>
          </a:prstGeom>
          <a:noFill/>
        </p:spPr>
      </p:pic>
      <p:pic>
        <p:nvPicPr>
          <p:cNvPr id="33" name="Picture 2" descr="http://lenagold.narod.ru/fon/clipart/ram/raz/zel/ramk01.png"/>
          <p:cNvPicPr>
            <a:picLocks noChangeAspect="1" noChangeArrowheads="1"/>
          </p:cNvPicPr>
          <p:nvPr/>
        </p:nvPicPr>
        <p:blipFill>
          <a:blip r:embed="rId15" cstate="print"/>
          <a:srcRect/>
          <a:stretch>
            <a:fillRect/>
          </a:stretch>
        </p:blipFill>
        <p:spPr bwMode="auto">
          <a:xfrm>
            <a:off x="611559" y="1196752"/>
            <a:ext cx="2088233" cy="1659974"/>
          </a:xfrm>
          <a:prstGeom prst="rect">
            <a:avLst/>
          </a:prstGeom>
          <a:noFill/>
        </p:spPr>
      </p:pic>
      <p:pic>
        <p:nvPicPr>
          <p:cNvPr id="30" name="Picture 2" descr="http://lenagold.narod.ru/fon/clipart/ram/raz/zel/ramk01.png"/>
          <p:cNvPicPr>
            <a:picLocks noChangeAspect="1" noChangeArrowheads="1"/>
          </p:cNvPicPr>
          <p:nvPr/>
        </p:nvPicPr>
        <p:blipFill>
          <a:blip r:embed="rId15" cstate="print"/>
          <a:srcRect/>
          <a:stretch>
            <a:fillRect/>
          </a:stretch>
        </p:blipFill>
        <p:spPr bwMode="auto">
          <a:xfrm>
            <a:off x="467544" y="4797152"/>
            <a:ext cx="2178818" cy="1731982"/>
          </a:xfrm>
          <a:prstGeom prst="rect">
            <a:avLst/>
          </a:prstGeom>
          <a:noFill/>
        </p:spPr>
      </p:pic>
      <p:pic>
        <p:nvPicPr>
          <p:cNvPr id="31" name="Picture 2" descr="http://lenagold.narod.ru/fon/clipart/ram/raz/zel/ramk01.png"/>
          <p:cNvPicPr>
            <a:picLocks noChangeAspect="1" noChangeArrowheads="1"/>
          </p:cNvPicPr>
          <p:nvPr/>
        </p:nvPicPr>
        <p:blipFill>
          <a:blip r:embed="rId15" cstate="print"/>
          <a:srcRect/>
          <a:stretch>
            <a:fillRect/>
          </a:stretch>
        </p:blipFill>
        <p:spPr bwMode="auto">
          <a:xfrm>
            <a:off x="6732240" y="4941168"/>
            <a:ext cx="2016225" cy="1659974"/>
          </a:xfrm>
          <a:prstGeom prst="rect">
            <a:avLst/>
          </a:prstGeom>
          <a:noFill/>
        </p:spPr>
      </p:pic>
      <p:pic>
        <p:nvPicPr>
          <p:cNvPr id="32" name="Picture 2" descr="http://lenagold.narod.ru/fon/clipart/ram/raz/zel/ramk01.png"/>
          <p:cNvPicPr>
            <a:picLocks noChangeAspect="1" noChangeArrowheads="1"/>
          </p:cNvPicPr>
          <p:nvPr/>
        </p:nvPicPr>
        <p:blipFill>
          <a:blip r:embed="rId15" cstate="print"/>
          <a:srcRect/>
          <a:stretch>
            <a:fillRect/>
          </a:stretch>
        </p:blipFill>
        <p:spPr bwMode="auto">
          <a:xfrm>
            <a:off x="6660232" y="1268760"/>
            <a:ext cx="2088233" cy="1659974"/>
          </a:xfrm>
          <a:prstGeom prst="rect">
            <a:avLst/>
          </a:prstGeom>
          <a:noFill/>
        </p:spPr>
      </p:pic>
      <p:pic>
        <p:nvPicPr>
          <p:cNvPr id="39" name="Picture 2" descr="http://lenagold.narod.ru/fon/clipart/ram/raz/zel/ramk01.png"/>
          <p:cNvPicPr>
            <a:picLocks noChangeAspect="1" noChangeArrowheads="1"/>
          </p:cNvPicPr>
          <p:nvPr/>
        </p:nvPicPr>
        <p:blipFill>
          <a:blip r:embed="rId16" cstate="print"/>
          <a:srcRect/>
          <a:stretch>
            <a:fillRect/>
          </a:stretch>
        </p:blipFill>
        <p:spPr bwMode="auto">
          <a:xfrm>
            <a:off x="3203848" y="4797152"/>
            <a:ext cx="2613579" cy="1800200"/>
          </a:xfrm>
          <a:prstGeom prst="rect">
            <a:avLst/>
          </a:prstGeom>
          <a:noFill/>
        </p:spPr>
      </p:pic>
      <p:pic>
        <p:nvPicPr>
          <p:cNvPr id="38" name="Picture 2" descr="http://lenagold.narod.ru/fon/clipart/ram/raz/zel/ramk01.png"/>
          <p:cNvPicPr>
            <a:picLocks noChangeAspect="1" noChangeArrowheads="1"/>
          </p:cNvPicPr>
          <p:nvPr/>
        </p:nvPicPr>
        <p:blipFill>
          <a:blip r:embed="rId15" cstate="print"/>
          <a:srcRect/>
          <a:stretch>
            <a:fillRect/>
          </a:stretch>
        </p:blipFill>
        <p:spPr bwMode="auto">
          <a:xfrm>
            <a:off x="3347864" y="1132043"/>
            <a:ext cx="2304256" cy="1796691"/>
          </a:xfrm>
          <a:prstGeom prst="rect">
            <a:avLst/>
          </a:prstGeom>
          <a:noFill/>
        </p:spPr>
      </p:pic>
      <p:pic>
        <p:nvPicPr>
          <p:cNvPr id="37" name="Picture 2" descr="http://lenagold.narod.ru/fon/clipart/ram/raz/zel/ramk01.png"/>
          <p:cNvPicPr>
            <a:picLocks noChangeAspect="1" noChangeArrowheads="1"/>
          </p:cNvPicPr>
          <p:nvPr/>
        </p:nvPicPr>
        <p:blipFill>
          <a:blip r:embed="rId15" cstate="print"/>
          <a:srcRect/>
          <a:stretch>
            <a:fillRect/>
          </a:stretch>
        </p:blipFill>
        <p:spPr bwMode="auto">
          <a:xfrm>
            <a:off x="3779912" y="2996952"/>
            <a:ext cx="1512167" cy="1440160"/>
          </a:xfrm>
          <a:prstGeom prst="rect">
            <a:avLst/>
          </a:prstGeom>
          <a:noFill/>
        </p:spPr>
      </p:pic>
      <p:pic>
        <p:nvPicPr>
          <p:cNvPr id="34" name="Picture 2" descr="http://lenagold.narod.ru/fon/clipart/ram/raz/zel/ramk01.png"/>
          <p:cNvPicPr>
            <a:picLocks noChangeAspect="1" noChangeArrowheads="1"/>
          </p:cNvPicPr>
          <p:nvPr/>
        </p:nvPicPr>
        <p:blipFill>
          <a:blip r:embed="rId17" cstate="print"/>
          <a:srcRect/>
          <a:stretch>
            <a:fillRect/>
          </a:stretch>
        </p:blipFill>
        <p:spPr bwMode="auto">
          <a:xfrm rot="5400000">
            <a:off x="-108520" y="3212976"/>
            <a:ext cx="1728190" cy="1152127"/>
          </a:xfrm>
          <a:prstGeom prst="rect">
            <a:avLst/>
          </a:prstGeom>
          <a:noFill/>
        </p:spPr>
      </p:pic>
      <p:pic>
        <p:nvPicPr>
          <p:cNvPr id="36" name="Picture 2" descr="http://lenagold.narod.ru/fon/clipart/ram/raz/zel/ramk01.png"/>
          <p:cNvPicPr>
            <a:picLocks noChangeAspect="1" noChangeArrowheads="1"/>
          </p:cNvPicPr>
          <p:nvPr/>
        </p:nvPicPr>
        <p:blipFill>
          <a:blip r:embed="rId17" cstate="print"/>
          <a:srcRect/>
          <a:stretch>
            <a:fillRect/>
          </a:stretch>
        </p:blipFill>
        <p:spPr bwMode="auto">
          <a:xfrm rot="5400000">
            <a:off x="1539427" y="3149207"/>
            <a:ext cx="1800198" cy="1351675"/>
          </a:xfrm>
          <a:prstGeom prst="rect">
            <a:avLst/>
          </a:prstGeom>
          <a:noFill/>
        </p:spPr>
      </p:pic>
      <p:pic>
        <p:nvPicPr>
          <p:cNvPr id="35" name="Picture 2" descr="http://lenagold.narod.ru/fon/clipart/ram/raz/zel/ramk01.png"/>
          <p:cNvPicPr>
            <a:picLocks noChangeAspect="1" noChangeArrowheads="1"/>
          </p:cNvPicPr>
          <p:nvPr/>
        </p:nvPicPr>
        <p:blipFill>
          <a:blip r:embed="rId17" cstate="print"/>
          <a:srcRect/>
          <a:stretch>
            <a:fillRect/>
          </a:stretch>
        </p:blipFill>
        <p:spPr bwMode="auto">
          <a:xfrm rot="5400000">
            <a:off x="5715890" y="3221214"/>
            <a:ext cx="1800198" cy="1351675"/>
          </a:xfrm>
          <a:prstGeom prst="rect">
            <a:avLst/>
          </a:prstGeom>
          <a:noFill/>
        </p:spPr>
      </p:pic>
      <p:pic>
        <p:nvPicPr>
          <p:cNvPr id="40" name="Picture 2" descr="http://lenagold.narod.ru/fon/clipart/ram/raz/zel/ramk01.png"/>
          <p:cNvPicPr>
            <a:picLocks noChangeAspect="1" noChangeArrowheads="1"/>
          </p:cNvPicPr>
          <p:nvPr/>
        </p:nvPicPr>
        <p:blipFill>
          <a:blip r:embed="rId17" cstate="print"/>
          <a:srcRect/>
          <a:stretch>
            <a:fillRect/>
          </a:stretch>
        </p:blipFill>
        <p:spPr bwMode="auto">
          <a:xfrm rot="5400000">
            <a:off x="7372074" y="3221214"/>
            <a:ext cx="1800198" cy="1351675"/>
          </a:xfrm>
          <a:prstGeom prst="rect">
            <a:avLst/>
          </a:prstGeom>
          <a:noFill/>
        </p:spPr>
      </p:pic>
    </p:spTree>
    <p:extLst>
      <p:ext uri="{BB962C8B-B14F-4D97-AF65-F5344CB8AC3E}">
        <p14:creationId xmlns:p14="http://schemas.microsoft.com/office/powerpoint/2010/main" val="2173867968"/>
      </p:ext>
    </p:extLst>
  </p:cSld>
  <p:clrMapOvr>
    <a:masterClrMapping/>
  </p:clrMapOvr>
  <p:transition spd="slow" advClick="0" advTm="12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8673" name="Rectangle 1"/>
          <p:cNvSpPr>
            <a:spLocks noChangeArrowheads="1"/>
          </p:cNvSpPr>
          <p:nvPr/>
        </p:nvSpPr>
        <p:spPr bwMode="auto">
          <a:xfrm>
            <a:off x="827584" y="3284984"/>
            <a:ext cx="7344816"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b="1" i="1" dirty="0" smtClean="0"/>
              <a:t> </a:t>
            </a:r>
            <a:endParaRPr lang="ru-RU" sz="1600" dirty="0" smtClean="0"/>
          </a:p>
          <a:p>
            <a:r>
              <a:rPr lang="ru-RU" sz="1600" dirty="0" smtClean="0">
                <a:latin typeface="Times New Roman" pitchFamily="18" charset="0"/>
                <a:cs typeface="Times New Roman" pitchFamily="18" charset="0"/>
              </a:rPr>
              <a:t>Виды заданий:</a:t>
            </a:r>
          </a:p>
          <a:p>
            <a:pPr lvl="0"/>
            <a:r>
              <a:rPr lang="ru-RU" sz="1600" dirty="0" smtClean="0">
                <a:latin typeface="Times New Roman" pitchFamily="18" charset="0"/>
                <a:cs typeface="Times New Roman" pitchFamily="18" charset="0"/>
              </a:rPr>
              <a:t>Воспитатель предлагает детям выбрать и накрутить крышки определенного цвета. Найти и принести в группе игрушки такого же цвета.</a:t>
            </a:r>
          </a:p>
          <a:p>
            <a:r>
              <a:rPr lang="ru-RU" sz="1600" dirty="0" smtClean="0">
                <a:latin typeface="Times New Roman" pitchFamily="18" charset="0"/>
                <a:cs typeface="Times New Roman" pitchFamily="18" charset="0"/>
              </a:rPr>
              <a:t>2)Воспитатель показывает игрушки определенного цвета и просит детей отобрать и накрутить крышки такого же. Просит назвать цвет.</a:t>
            </a:r>
          </a:p>
          <a:p>
            <a:r>
              <a:rPr lang="ru-RU" sz="1600" dirty="0" smtClean="0">
                <a:latin typeface="Times New Roman" pitchFamily="18" charset="0"/>
                <a:cs typeface="Times New Roman" pitchFamily="18" charset="0"/>
              </a:rPr>
              <a:t>3) Воспитатель просит детей помочь накрутить крышки (соответствует количеству горлышек – 1 крышка одного цвета, остальные – другого). Обсуждают, какие цвета и сколько.</a:t>
            </a:r>
          </a:p>
          <a:p>
            <a:r>
              <a:rPr lang="ru-RU" sz="1600" dirty="0" smtClean="0">
                <a:latin typeface="Times New Roman" pitchFamily="18" charset="0"/>
                <a:cs typeface="Times New Roman" pitchFamily="18" charset="0"/>
              </a:rPr>
              <a:t>4) накрутить крышки из предложенных (несколько чистых цветов). Воспитатель спрашивает у детей, какого цвета они накрутили крышки. Просит принести игрушку такого же цвета.</a:t>
            </a:r>
          </a:p>
          <a:p>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
        <p:nvSpPr>
          <p:cNvPr id="7" name="Прямоугольник 6"/>
          <p:cNvSpPr/>
          <p:nvPr/>
        </p:nvSpPr>
        <p:spPr>
          <a:xfrm>
            <a:off x="0" y="332656"/>
            <a:ext cx="9144000" cy="1384995"/>
          </a:xfrm>
          <a:prstGeom prst="rect">
            <a:avLst/>
          </a:prstGeom>
        </p:spPr>
        <p:txBody>
          <a:bodyPr wrap="square">
            <a:spAutoFit/>
          </a:bodyPr>
          <a:lstStyle/>
          <a:p>
            <a:pPr algn="ctr"/>
            <a:r>
              <a:rPr lang="ru-RU" sz="2800" b="1" i="1" dirty="0" smtClean="0">
                <a:ln>
                  <a:solidFill>
                    <a:srgbClr val="0E1107"/>
                  </a:solidFill>
                </a:ln>
                <a:solidFill>
                  <a:srgbClr val="0E1107"/>
                </a:solidFill>
                <a:latin typeface="Book Antiqua" pitchFamily="18" charset="0"/>
                <a:cs typeface="Times New Roman" pitchFamily="18" charset="0"/>
              </a:rPr>
              <a:t>Тренажеры для младшего возраста «Божья коровка», «Пароход», «Палитра», «Часы», «Бабочка».</a:t>
            </a:r>
          </a:p>
        </p:txBody>
      </p:sp>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844824"/>
            <a:ext cx="1896322" cy="154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cstate="print"/>
          <a:srcRect/>
          <a:stretch>
            <a:fillRect/>
          </a:stretch>
        </p:blipFill>
        <p:spPr bwMode="auto">
          <a:xfrm>
            <a:off x="3707904" y="1844824"/>
            <a:ext cx="2015996" cy="1512168"/>
          </a:xfrm>
          <a:prstGeom prst="rect">
            <a:avLst/>
          </a:prstGeom>
          <a:noFill/>
          <a:ln w="9525">
            <a:noFill/>
            <a:miter lim="800000"/>
            <a:headEnd/>
            <a:tailEnd/>
          </a:ln>
          <a:effectLst/>
        </p:spPr>
      </p:pic>
      <p:pic>
        <p:nvPicPr>
          <p:cNvPr id="13" name="Picture 4" descr="F:\Фото, презентации\фото Хорошиловой\P1030793.JPG"/>
          <p:cNvPicPr>
            <a:picLocks noChangeAspect="1" noChangeArrowheads="1"/>
          </p:cNvPicPr>
          <p:nvPr/>
        </p:nvPicPr>
        <p:blipFill>
          <a:blip r:embed="rId5" cstate="print"/>
          <a:srcRect/>
          <a:stretch>
            <a:fillRect/>
          </a:stretch>
        </p:blipFill>
        <p:spPr bwMode="auto">
          <a:xfrm>
            <a:off x="6516216" y="1844824"/>
            <a:ext cx="2088232" cy="1566174"/>
          </a:xfrm>
          <a:prstGeom prst="rect">
            <a:avLst/>
          </a:prstGeom>
          <a:noFill/>
        </p:spPr>
      </p:pic>
      <p:pic>
        <p:nvPicPr>
          <p:cNvPr id="14" name="Picture 2" descr="http://lenagold.narod.ru/fon/clipart/ram/raz/zel/ramk01.png"/>
          <p:cNvPicPr>
            <a:picLocks noChangeAspect="1" noChangeArrowheads="1"/>
          </p:cNvPicPr>
          <p:nvPr/>
        </p:nvPicPr>
        <p:blipFill>
          <a:blip r:embed="rId6" cstate="print"/>
          <a:srcRect/>
          <a:stretch>
            <a:fillRect/>
          </a:stretch>
        </p:blipFill>
        <p:spPr bwMode="auto">
          <a:xfrm>
            <a:off x="3563888" y="1772816"/>
            <a:ext cx="2304256" cy="1800200"/>
          </a:xfrm>
          <a:prstGeom prst="rect">
            <a:avLst/>
          </a:prstGeom>
          <a:noFill/>
        </p:spPr>
      </p:pic>
      <p:pic>
        <p:nvPicPr>
          <p:cNvPr id="15" name="Picture 2" descr="http://lenagold.narod.ru/fon/clipart/ram/raz/zel/ramk01.png"/>
          <p:cNvPicPr>
            <a:picLocks noChangeAspect="1" noChangeArrowheads="1"/>
          </p:cNvPicPr>
          <p:nvPr/>
        </p:nvPicPr>
        <p:blipFill>
          <a:blip r:embed="rId6" cstate="print"/>
          <a:srcRect/>
          <a:stretch>
            <a:fillRect/>
          </a:stretch>
        </p:blipFill>
        <p:spPr bwMode="auto">
          <a:xfrm>
            <a:off x="6443192" y="1700808"/>
            <a:ext cx="2305272" cy="1872208"/>
          </a:xfrm>
          <a:prstGeom prst="rect">
            <a:avLst/>
          </a:prstGeom>
          <a:noFill/>
        </p:spPr>
      </p:pic>
      <p:pic>
        <p:nvPicPr>
          <p:cNvPr id="8" name="Picture 2" descr="http://lenagold.narod.ru/fon/clipart/ram/raz/zel/ramk01.png"/>
          <p:cNvPicPr>
            <a:picLocks noChangeAspect="1" noChangeArrowheads="1"/>
          </p:cNvPicPr>
          <p:nvPr/>
        </p:nvPicPr>
        <p:blipFill>
          <a:blip r:embed="rId6" cstate="print"/>
          <a:srcRect/>
          <a:stretch>
            <a:fillRect/>
          </a:stretch>
        </p:blipFill>
        <p:spPr bwMode="auto">
          <a:xfrm>
            <a:off x="683568" y="1772816"/>
            <a:ext cx="2088232" cy="1728192"/>
          </a:xfrm>
          <a:prstGeom prst="rect">
            <a:avLst/>
          </a:prstGeom>
          <a:noFill/>
        </p:spPr>
      </p:pic>
    </p:spTree>
    <p:extLst>
      <p:ext uri="{BB962C8B-B14F-4D97-AF65-F5344CB8AC3E}">
        <p14:creationId xmlns:p14="http://schemas.microsoft.com/office/powerpoint/2010/main" val="747743696"/>
      </p:ext>
    </p:extLst>
  </p:cSld>
  <p:clrMapOvr>
    <a:masterClrMapping/>
  </p:clrMapOvr>
  <p:transition spd="slow" advClick="0" advTm="12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35719" y="1"/>
            <a:ext cx="9144000" cy="6858000"/>
          </a:xfrm>
          <a:prstGeom prst="rect">
            <a:avLst/>
          </a:prstGeom>
          <a:noFill/>
          <a:ln w="9525">
            <a:noFill/>
            <a:miter lim="800000"/>
            <a:headEnd/>
            <a:tailEnd/>
          </a:ln>
          <a:effectLst/>
        </p:spPr>
      </p:pic>
      <p:pic>
        <p:nvPicPr>
          <p:cNvPr id="45061" name="Picture 5" descr="DSCN4651"/>
          <p:cNvPicPr>
            <a:picLocks noChangeAspect="1" noChangeArrowheads="1"/>
          </p:cNvPicPr>
          <p:nvPr/>
        </p:nvPicPr>
        <p:blipFill>
          <a:blip r:embed="rId4" cstate="print"/>
          <a:srcRect/>
          <a:stretch>
            <a:fillRect/>
          </a:stretch>
        </p:blipFill>
        <p:spPr bwMode="auto">
          <a:xfrm>
            <a:off x="5868144" y="1052736"/>
            <a:ext cx="2035401" cy="2704083"/>
          </a:xfrm>
          <a:prstGeom prst="rect">
            <a:avLst/>
          </a:prstGeom>
          <a:noFill/>
          <a:ln w="9525">
            <a:noFill/>
            <a:miter lim="800000"/>
            <a:headEnd/>
            <a:tailEnd/>
          </a:ln>
        </p:spPr>
      </p:pic>
      <p:pic>
        <p:nvPicPr>
          <p:cNvPr id="4098" name="Picture 2"/>
          <p:cNvPicPr>
            <a:picLocks noChangeAspect="1" noChangeArrowheads="1"/>
          </p:cNvPicPr>
          <p:nvPr/>
        </p:nvPicPr>
        <p:blipFill>
          <a:blip r:embed="rId5" cstate="print"/>
          <a:srcRect/>
          <a:stretch>
            <a:fillRect/>
          </a:stretch>
        </p:blipFill>
        <p:spPr bwMode="auto">
          <a:xfrm>
            <a:off x="5436095" y="4077072"/>
            <a:ext cx="3161231" cy="2371191"/>
          </a:xfrm>
          <a:prstGeom prst="rect">
            <a:avLst/>
          </a:prstGeom>
          <a:noFill/>
          <a:ln w="9525">
            <a:noFill/>
            <a:miter lim="800000"/>
            <a:headEnd/>
            <a:tailEnd/>
          </a:ln>
          <a:effectLst/>
        </p:spPr>
      </p:pic>
      <p:pic>
        <p:nvPicPr>
          <p:cNvPr id="4099" name="Picture 3"/>
          <p:cNvPicPr>
            <a:picLocks noChangeAspect="1" noChangeArrowheads="1"/>
          </p:cNvPicPr>
          <p:nvPr/>
        </p:nvPicPr>
        <p:blipFill>
          <a:blip r:embed="rId6" cstate="print"/>
          <a:srcRect/>
          <a:stretch>
            <a:fillRect/>
          </a:stretch>
        </p:blipFill>
        <p:spPr bwMode="auto">
          <a:xfrm>
            <a:off x="1115616" y="3573016"/>
            <a:ext cx="2088232" cy="2784310"/>
          </a:xfrm>
          <a:prstGeom prst="rect">
            <a:avLst/>
          </a:prstGeom>
          <a:noFill/>
          <a:ln w="9525">
            <a:noFill/>
            <a:miter lim="800000"/>
            <a:headEnd/>
            <a:tailEnd/>
          </a:ln>
          <a:effectLst/>
        </p:spPr>
      </p:pic>
      <p:pic>
        <p:nvPicPr>
          <p:cNvPr id="4100" name="Picture 4" descr="F:\Фото, презентации\фото Хорошиловой\P1030793.JPG"/>
          <p:cNvPicPr>
            <a:picLocks noChangeAspect="1" noChangeArrowheads="1"/>
          </p:cNvPicPr>
          <p:nvPr/>
        </p:nvPicPr>
        <p:blipFill>
          <a:blip r:embed="rId7" cstate="print"/>
          <a:srcRect/>
          <a:stretch>
            <a:fillRect/>
          </a:stretch>
        </p:blipFill>
        <p:spPr bwMode="auto">
          <a:xfrm>
            <a:off x="611560" y="1124744"/>
            <a:ext cx="3024336" cy="2268252"/>
          </a:xfrm>
          <a:prstGeom prst="rect">
            <a:avLst/>
          </a:prstGeom>
          <a:noFill/>
        </p:spPr>
      </p:pic>
      <p:pic>
        <p:nvPicPr>
          <p:cNvPr id="20" name="Picture 2" descr="http://lenagold.narod.ru/fon/clipart/ram/raz/zel/ramk01.png"/>
          <p:cNvPicPr>
            <a:picLocks noChangeAspect="1" noChangeArrowheads="1"/>
          </p:cNvPicPr>
          <p:nvPr/>
        </p:nvPicPr>
        <p:blipFill>
          <a:blip r:embed="rId8" cstate="print"/>
          <a:srcRect/>
          <a:stretch>
            <a:fillRect/>
          </a:stretch>
        </p:blipFill>
        <p:spPr bwMode="auto">
          <a:xfrm>
            <a:off x="539552" y="942829"/>
            <a:ext cx="3240360" cy="2558179"/>
          </a:xfrm>
          <a:prstGeom prst="rect">
            <a:avLst/>
          </a:prstGeom>
          <a:noFill/>
        </p:spPr>
      </p:pic>
      <p:pic>
        <p:nvPicPr>
          <p:cNvPr id="10" name="Picture 2" descr="http://lenagold.narod.ru/fon/clipart/ram/raz/zel/ramk01.png"/>
          <p:cNvPicPr>
            <a:picLocks noChangeAspect="1" noChangeArrowheads="1"/>
          </p:cNvPicPr>
          <p:nvPr/>
        </p:nvPicPr>
        <p:blipFill>
          <a:blip r:embed="rId9" cstate="print"/>
          <a:srcRect/>
          <a:stretch>
            <a:fillRect/>
          </a:stretch>
        </p:blipFill>
        <p:spPr bwMode="auto">
          <a:xfrm>
            <a:off x="5364088" y="3917896"/>
            <a:ext cx="3384376" cy="2607448"/>
          </a:xfrm>
          <a:prstGeom prst="rect">
            <a:avLst/>
          </a:prstGeom>
          <a:noFill/>
        </p:spPr>
      </p:pic>
      <p:pic>
        <p:nvPicPr>
          <p:cNvPr id="21" name="Picture 2" descr="http://lenagold.narod.ru/fon/clipart/ram/raz/zel/ramk01.png"/>
          <p:cNvPicPr>
            <a:picLocks noChangeAspect="1" noChangeArrowheads="1"/>
          </p:cNvPicPr>
          <p:nvPr/>
        </p:nvPicPr>
        <p:blipFill>
          <a:blip r:embed="rId9" cstate="print"/>
          <a:srcRect/>
          <a:stretch>
            <a:fillRect/>
          </a:stretch>
        </p:blipFill>
        <p:spPr bwMode="auto">
          <a:xfrm rot="5400000">
            <a:off x="683568" y="3789041"/>
            <a:ext cx="2952328" cy="2376264"/>
          </a:xfrm>
          <a:prstGeom prst="rect">
            <a:avLst/>
          </a:prstGeom>
          <a:noFill/>
        </p:spPr>
      </p:pic>
      <p:pic>
        <p:nvPicPr>
          <p:cNvPr id="23" name="Picture 2" descr="http://lenagold.narod.ru/fon/clipart/ram/raz/zel/ramk01.png"/>
          <p:cNvPicPr>
            <a:picLocks noChangeAspect="1" noChangeArrowheads="1"/>
          </p:cNvPicPr>
          <p:nvPr/>
        </p:nvPicPr>
        <p:blipFill>
          <a:blip r:embed="rId9" cstate="print"/>
          <a:srcRect/>
          <a:stretch>
            <a:fillRect/>
          </a:stretch>
        </p:blipFill>
        <p:spPr bwMode="auto">
          <a:xfrm rot="5400000">
            <a:off x="5436096" y="1196752"/>
            <a:ext cx="2952328" cy="2376264"/>
          </a:xfrm>
          <a:prstGeom prst="rect">
            <a:avLst/>
          </a:prstGeom>
          <a:noFill/>
        </p:spPr>
      </p:pic>
    </p:spTree>
    <p:extLst>
      <p:ext uri="{BB962C8B-B14F-4D97-AF65-F5344CB8AC3E}">
        <p14:creationId xmlns:p14="http://schemas.microsoft.com/office/powerpoint/2010/main" val="3024586274"/>
      </p:ext>
    </p:extLst>
  </p:cSld>
  <p:clrMapOvr>
    <a:masterClrMapping/>
  </p:clrMapOvr>
  <p:transition spd="slow" advClick="0" advTm="12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2770" name="Прямоугольник 3"/>
          <p:cNvSpPr>
            <a:spLocks noChangeArrowheads="1"/>
          </p:cNvSpPr>
          <p:nvPr/>
        </p:nvSpPr>
        <p:spPr bwMode="auto">
          <a:xfrm>
            <a:off x="179512" y="0"/>
            <a:ext cx="5976664" cy="523220"/>
          </a:xfrm>
          <a:prstGeom prst="rect">
            <a:avLst/>
          </a:prstGeom>
          <a:noFill/>
          <a:ln w="9525">
            <a:noFill/>
            <a:miter lim="800000"/>
            <a:headEnd/>
            <a:tailEnd/>
          </a:ln>
        </p:spPr>
        <p:txBody>
          <a:bodyPr wrap="square">
            <a:spAutoFit/>
          </a:bodyPr>
          <a:lstStyle/>
          <a:p>
            <a:pPr algn="ctr"/>
            <a:r>
              <a:rPr lang="ru-RU" sz="2800" b="1" i="1" dirty="0" smtClean="0">
                <a:ln>
                  <a:solidFill>
                    <a:srgbClr val="0E1107"/>
                  </a:solidFill>
                </a:ln>
                <a:solidFill>
                  <a:srgbClr val="0E1107"/>
                </a:solidFill>
                <a:latin typeface="Book Antiqua" pitchFamily="18" charset="0"/>
                <a:cs typeface="Times New Roman" pitchFamily="18" charset="0"/>
              </a:rPr>
              <a:t>Тренажер «Большие таблицы»</a:t>
            </a:r>
          </a:p>
        </p:txBody>
      </p:sp>
      <p:sp>
        <p:nvSpPr>
          <p:cNvPr id="28673" name="Rectangle 1"/>
          <p:cNvSpPr>
            <a:spLocks noChangeArrowheads="1"/>
          </p:cNvSpPr>
          <p:nvPr/>
        </p:nvSpPr>
        <p:spPr bwMode="auto">
          <a:xfrm>
            <a:off x="179512" y="286970"/>
            <a:ext cx="8964488" cy="65710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500" b="1" i="1" dirty="0" smtClean="0">
                <a:latin typeface="Times New Roman" pitchFamily="18" charset="0"/>
                <a:cs typeface="Times New Roman" pitchFamily="18" charset="0"/>
              </a:rPr>
              <a:t>Игра-забава «Прятки» </a:t>
            </a:r>
            <a:r>
              <a:rPr lang="ru-RU" sz="1500" dirty="0" smtClean="0">
                <a:latin typeface="Times New Roman" pitchFamily="18" charset="0"/>
                <a:cs typeface="Times New Roman" pitchFamily="18" charset="0"/>
              </a:rPr>
              <a:t>(подходит для среднего и старшего дошкольного</a:t>
            </a:r>
          </a:p>
          <a:p>
            <a:r>
              <a:rPr lang="ru-RU" sz="1500" dirty="0" smtClean="0">
                <a:latin typeface="Times New Roman" pitchFamily="18" charset="0"/>
                <a:cs typeface="Times New Roman" pitchFamily="18" charset="0"/>
              </a:rPr>
              <a:t> возраста). Направлена на развитие мелкой моторики, внимания, навыков </a:t>
            </a:r>
          </a:p>
          <a:p>
            <a:r>
              <a:rPr lang="ru-RU" sz="1500" dirty="0" smtClean="0">
                <a:latin typeface="Times New Roman" pitchFamily="18" charset="0"/>
                <a:cs typeface="Times New Roman" pitchFamily="18" charset="0"/>
              </a:rPr>
              <a:t>счета.</a:t>
            </a:r>
          </a:p>
          <a:p>
            <a:pPr lvl="0"/>
            <a:r>
              <a:rPr lang="ru-RU" sz="1500" dirty="0" smtClean="0">
                <a:latin typeface="Times New Roman" pitchFamily="18" charset="0"/>
                <a:cs typeface="Times New Roman" pitchFamily="18" charset="0"/>
              </a:rPr>
              <a:t>Один из детей прячет мелкий предмет под одной из крышек. Двое или </a:t>
            </a:r>
          </a:p>
          <a:p>
            <a:pPr lvl="0"/>
            <a:r>
              <a:rPr lang="ru-RU" sz="1500" dirty="0" smtClean="0">
                <a:latin typeface="Times New Roman" pitchFamily="18" charset="0"/>
                <a:cs typeface="Times New Roman" pitchFamily="18" charset="0"/>
              </a:rPr>
              <a:t>трое детей должны отыскать его, быстро откручивая крышки.</a:t>
            </a:r>
          </a:p>
          <a:p>
            <a:pPr lvl="0"/>
            <a:r>
              <a:rPr lang="ru-RU" sz="1500" dirty="0" smtClean="0">
                <a:latin typeface="Times New Roman" pitchFamily="18" charset="0"/>
                <a:cs typeface="Times New Roman" pitchFamily="18" charset="0"/>
              </a:rPr>
              <a:t>Ведущий прячет мелкий предмет под одной из крышек. Дети по очереди</a:t>
            </a:r>
          </a:p>
          <a:p>
            <a:pPr lvl="0"/>
            <a:r>
              <a:rPr lang="ru-RU" sz="1500" dirty="0" smtClean="0">
                <a:latin typeface="Times New Roman" pitchFamily="18" charset="0"/>
                <a:cs typeface="Times New Roman" pitchFamily="18" charset="0"/>
              </a:rPr>
              <a:t> откручивают любую крышку, если под ней пусто – накручивают обратно.</a:t>
            </a:r>
          </a:p>
          <a:p>
            <a:pPr lvl="0"/>
            <a:r>
              <a:rPr lang="ru-RU" sz="1500" dirty="0" smtClean="0">
                <a:latin typeface="Times New Roman" pitchFamily="18" charset="0"/>
                <a:cs typeface="Times New Roman" pitchFamily="18" charset="0"/>
              </a:rPr>
              <a:t>Под крышками на обоих тренажеров спрятано определенное количество мелких предметов (например, пуговицы). Ведущий называет детям количество спрятанных предметов. Дети соревнуются, кто быстрее соберет свои, откручивая крышки.</a:t>
            </a:r>
          </a:p>
          <a:p>
            <a:r>
              <a:rPr lang="ru-RU" sz="1500" dirty="0" smtClean="0">
                <a:latin typeface="Times New Roman" pitchFamily="18" charset="0"/>
                <a:cs typeface="Times New Roman" pitchFamily="18" charset="0"/>
              </a:rPr>
              <a:t> </a:t>
            </a:r>
            <a:r>
              <a:rPr lang="ru-RU" sz="1500" b="1" i="1" dirty="0" smtClean="0">
                <a:latin typeface="Times New Roman" pitchFamily="18" charset="0"/>
                <a:cs typeface="Times New Roman" pitchFamily="18" charset="0"/>
              </a:rPr>
              <a:t>Игры с цифрами</a:t>
            </a:r>
            <a:endParaRPr lang="ru-RU" sz="1500" dirty="0" smtClean="0">
              <a:latin typeface="Times New Roman" pitchFamily="18" charset="0"/>
              <a:cs typeface="Times New Roman" pitchFamily="18" charset="0"/>
            </a:endParaRPr>
          </a:p>
          <a:p>
            <a:pPr lvl="0"/>
            <a:r>
              <a:rPr lang="ru-RU" sz="1500" dirty="0" smtClean="0">
                <a:latin typeface="Times New Roman" pitchFamily="18" charset="0"/>
                <a:cs typeface="Times New Roman" pitchFamily="18" charset="0"/>
              </a:rPr>
              <a:t>«Восстанови последовательность цифр». Для старшего </a:t>
            </a:r>
            <a:r>
              <a:rPr lang="ru-RU" sz="1500" dirty="0" err="1" smtClean="0">
                <a:latin typeface="Times New Roman" pitchFamily="18" charset="0"/>
                <a:cs typeface="Times New Roman" pitchFamily="18" charset="0"/>
              </a:rPr>
              <a:t>докшольного</a:t>
            </a:r>
            <a:r>
              <a:rPr lang="ru-RU" sz="1500" dirty="0" smtClean="0">
                <a:latin typeface="Times New Roman" pitchFamily="18" charset="0"/>
                <a:cs typeface="Times New Roman" pitchFamily="18" charset="0"/>
              </a:rPr>
              <a:t> возраста. Направлена на развитие представлений о цифрах, числовом ряде. </a:t>
            </a:r>
          </a:p>
          <a:p>
            <a:r>
              <a:rPr lang="ru-RU" sz="1500" dirty="0" smtClean="0">
                <a:latin typeface="Times New Roman" pitchFamily="18" charset="0"/>
                <a:cs typeface="Times New Roman" pitchFamily="18" charset="0"/>
              </a:rPr>
              <a:t>На тренажере в разброс закручены крышки с цифрами. Дети должны восстановить последовательность (слева – направо) и найти потерявшуюся цифру.</a:t>
            </a:r>
          </a:p>
          <a:p>
            <a:pPr lvl="0"/>
            <a:r>
              <a:rPr lang="ru-RU" sz="1500" dirty="0" smtClean="0">
                <a:latin typeface="Times New Roman" pitchFamily="18" charset="0"/>
                <a:cs typeface="Times New Roman" pitchFamily="18" charset="0"/>
              </a:rPr>
              <a:t>«Кто быстрее?» (подготовительная группа). Развитие навыков счета, умений производить простейшие арифметические операции.</a:t>
            </a:r>
          </a:p>
          <a:p>
            <a:r>
              <a:rPr lang="ru-RU" sz="1500" dirty="0" smtClean="0">
                <a:latin typeface="Times New Roman" pitchFamily="18" charset="0"/>
                <a:cs typeface="Times New Roman" pitchFamily="18" charset="0"/>
              </a:rPr>
              <a:t> На двух тренажерах накручены крышки с заданиями на сложение и вычитание. Играют двое детей (либо две подгруппы ). Кто быстрее решит и накрутит крышки, тот побеждает.</a:t>
            </a:r>
          </a:p>
          <a:p>
            <a:r>
              <a:rPr lang="ru-RU" sz="1500" dirty="0" smtClean="0">
                <a:latin typeface="Times New Roman" pitchFamily="18" charset="0"/>
                <a:cs typeface="Times New Roman" pitchFamily="18" charset="0"/>
              </a:rPr>
              <a:t> </a:t>
            </a:r>
            <a:r>
              <a:rPr lang="ru-RU" sz="1500" b="1" i="1" dirty="0" smtClean="0">
                <a:latin typeface="Times New Roman" pitchFamily="18" charset="0"/>
                <a:cs typeface="Times New Roman" pitchFamily="18" charset="0"/>
              </a:rPr>
              <a:t>«Диктант».</a:t>
            </a:r>
            <a:endParaRPr lang="ru-RU" sz="1500" dirty="0" smtClean="0">
              <a:latin typeface="Times New Roman" pitchFamily="18" charset="0"/>
              <a:cs typeface="Times New Roman" pitchFamily="18" charset="0"/>
            </a:endParaRPr>
          </a:p>
          <a:p>
            <a:pPr lvl="0"/>
            <a:r>
              <a:rPr lang="ru-RU" sz="1500" dirty="0" smtClean="0">
                <a:latin typeface="Times New Roman" pitchFamily="18" charset="0"/>
                <a:cs typeface="Times New Roman" pitchFamily="18" charset="0"/>
              </a:rPr>
              <a:t>В зависимости от сложности задания может использоваться для среднего и старшего дошкольного возраста.  Направлено на формирование умения выполнять серию действий, запоминать словесные указания и регулировать свои действия в соответствии с ними, ориентироваться в пространстве ограниченной плоскости, закрепление понятий пространственных ориентировок.</a:t>
            </a:r>
          </a:p>
          <a:p>
            <a:r>
              <a:rPr lang="ru-RU" sz="1500" dirty="0" smtClean="0">
                <a:latin typeface="Times New Roman" pitchFamily="18" charset="0"/>
                <a:cs typeface="Times New Roman" pitchFamily="18" charset="0"/>
              </a:rPr>
              <a:t> Ведущий прячет игрушку (пуговицу и т.п.) под какой-либо крышкой. Записывает «путь к ней». Игрок (можно два игрока на двух тренажерах, либо малые подгруппы детей) откручивает крышки по инструкции ведущего («две влево- 1 вверх – 2 вправо и т.п.), двигаясь от обозначенной первой крышки.</a:t>
            </a:r>
            <a:endParaRPr lang="ru-RU" sz="1500" dirty="0">
              <a:latin typeface="Times New Roman" pitchFamily="18" charset="0"/>
              <a:cs typeface="Times New Roman" pitchFamily="18" charset="0"/>
            </a:endParaRPr>
          </a:p>
        </p:txBody>
      </p:sp>
      <p:pic>
        <p:nvPicPr>
          <p:cNvPr id="50178" name="Picture 2"/>
          <p:cNvPicPr>
            <a:picLocks noChangeAspect="1" noChangeArrowheads="1"/>
          </p:cNvPicPr>
          <p:nvPr/>
        </p:nvPicPr>
        <p:blipFill>
          <a:blip r:embed="rId3" cstate="print"/>
          <a:srcRect/>
          <a:stretch>
            <a:fillRect/>
          </a:stretch>
        </p:blipFill>
        <p:spPr bwMode="auto">
          <a:xfrm>
            <a:off x="6444208" y="188640"/>
            <a:ext cx="2465143" cy="1849066"/>
          </a:xfrm>
          <a:prstGeom prst="rect">
            <a:avLst/>
          </a:prstGeom>
          <a:noFill/>
          <a:ln w="9525">
            <a:noFill/>
            <a:miter lim="800000"/>
            <a:headEnd/>
            <a:tailEnd/>
          </a:ln>
          <a:effectLst/>
        </p:spPr>
      </p:pic>
      <p:pic>
        <p:nvPicPr>
          <p:cNvPr id="8" name="Picture 2" descr="http://lenagold.narod.ru/fon/clipart/ram/raz/zel/ramk01.png"/>
          <p:cNvPicPr>
            <a:picLocks noChangeAspect="1" noChangeArrowheads="1"/>
          </p:cNvPicPr>
          <p:nvPr/>
        </p:nvPicPr>
        <p:blipFill>
          <a:blip r:embed="rId4" cstate="print"/>
          <a:srcRect/>
          <a:stretch>
            <a:fillRect/>
          </a:stretch>
        </p:blipFill>
        <p:spPr bwMode="auto">
          <a:xfrm>
            <a:off x="6300192" y="116632"/>
            <a:ext cx="2700808" cy="2088232"/>
          </a:xfrm>
          <a:prstGeom prst="rect">
            <a:avLst/>
          </a:prstGeom>
          <a:noFill/>
        </p:spPr>
      </p:pic>
    </p:spTree>
    <p:extLst>
      <p:ext uri="{BB962C8B-B14F-4D97-AF65-F5344CB8AC3E}">
        <p14:creationId xmlns:p14="http://schemas.microsoft.com/office/powerpoint/2010/main" val="747743696"/>
      </p:ext>
    </p:extLst>
  </p:cSld>
  <p:clrMapOvr>
    <a:masterClrMapping/>
  </p:clrMapOvr>
  <p:transition spd="slow" advClick="0" advTm="12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pic>
        <p:nvPicPr>
          <p:cNvPr id="26628" name="Picture 4" descr="DSCN457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4728" y="4791596"/>
            <a:ext cx="2063105" cy="154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DSCN459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9255" y="4547011"/>
            <a:ext cx="1468870" cy="193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388" y="4519824"/>
            <a:ext cx="1468870" cy="1958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1161" y="1294233"/>
            <a:ext cx="2076672" cy="155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24139" y="1182130"/>
            <a:ext cx="1469036" cy="1958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07704" y="2966884"/>
            <a:ext cx="2076214" cy="155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76056" y="3000202"/>
            <a:ext cx="2132059" cy="155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6737" y="1209199"/>
            <a:ext cx="1514072" cy="1904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6" name="Picture 2" descr="http://lenagold.narod.ru/fon/clipart/ram/raz/zel/ramk01.png"/>
          <p:cNvPicPr>
            <a:picLocks noChangeAspect="1" noChangeArrowheads="1"/>
          </p:cNvPicPr>
          <p:nvPr/>
        </p:nvPicPr>
        <p:blipFill>
          <a:blip r:embed="rId12" cstate="print"/>
          <a:srcRect/>
          <a:stretch>
            <a:fillRect/>
          </a:stretch>
        </p:blipFill>
        <p:spPr bwMode="auto">
          <a:xfrm rot="5400000">
            <a:off x="7130527" y="1331940"/>
            <a:ext cx="2106325" cy="1685060"/>
          </a:xfrm>
          <a:prstGeom prst="rect">
            <a:avLst/>
          </a:prstGeom>
          <a:noFill/>
        </p:spPr>
      </p:pic>
      <p:pic>
        <p:nvPicPr>
          <p:cNvPr id="10" name="Picture 2" descr="http://lenagold.narod.ru/fon/clipart/ram/raz/zel/ramk01.png"/>
          <p:cNvPicPr>
            <a:picLocks noChangeAspect="1" noChangeArrowheads="1"/>
          </p:cNvPicPr>
          <p:nvPr/>
        </p:nvPicPr>
        <p:blipFill>
          <a:blip r:embed="rId13" cstate="print"/>
          <a:srcRect/>
          <a:stretch>
            <a:fillRect/>
          </a:stretch>
        </p:blipFill>
        <p:spPr bwMode="auto">
          <a:xfrm rot="5400000">
            <a:off x="-233776" y="4675489"/>
            <a:ext cx="2295194" cy="1674425"/>
          </a:xfrm>
          <a:prstGeom prst="rect">
            <a:avLst/>
          </a:prstGeom>
          <a:noFill/>
        </p:spPr>
      </p:pic>
      <p:pic>
        <p:nvPicPr>
          <p:cNvPr id="15" name="Picture 2" descr="http://lenagold.narod.ru/fon/clipart/ram/raz/zel/ramk01.png"/>
          <p:cNvPicPr>
            <a:picLocks noChangeAspect="1" noChangeArrowheads="1"/>
          </p:cNvPicPr>
          <p:nvPr/>
        </p:nvPicPr>
        <p:blipFill>
          <a:blip r:embed="rId14" cstate="print"/>
          <a:srcRect/>
          <a:stretch>
            <a:fillRect/>
          </a:stretch>
        </p:blipFill>
        <p:spPr bwMode="auto">
          <a:xfrm>
            <a:off x="3419869" y="1146271"/>
            <a:ext cx="2304257" cy="1755624"/>
          </a:xfrm>
          <a:prstGeom prst="rect">
            <a:avLst/>
          </a:prstGeom>
          <a:noFill/>
        </p:spPr>
      </p:pic>
      <p:pic>
        <p:nvPicPr>
          <p:cNvPr id="20" name="Picture 2" descr="http://lenagold.narod.ru/fon/clipart/ram/raz/zel/ramk01.png"/>
          <p:cNvPicPr>
            <a:picLocks noChangeAspect="1" noChangeArrowheads="1"/>
          </p:cNvPicPr>
          <p:nvPr/>
        </p:nvPicPr>
        <p:blipFill>
          <a:blip r:embed="rId15" cstate="print"/>
          <a:srcRect/>
          <a:stretch>
            <a:fillRect/>
          </a:stretch>
        </p:blipFill>
        <p:spPr bwMode="auto">
          <a:xfrm>
            <a:off x="5028387" y="2891977"/>
            <a:ext cx="2395752" cy="1720838"/>
          </a:xfrm>
          <a:prstGeom prst="rect">
            <a:avLst/>
          </a:prstGeom>
          <a:noFill/>
        </p:spPr>
      </p:pic>
      <p:pic>
        <p:nvPicPr>
          <p:cNvPr id="22" name="Picture 2" descr="http://lenagold.narod.ru/fon/clipart/ram/raz/zel/ramk01.png"/>
          <p:cNvPicPr>
            <a:picLocks noChangeAspect="1" noChangeArrowheads="1"/>
          </p:cNvPicPr>
          <p:nvPr/>
        </p:nvPicPr>
        <p:blipFill>
          <a:blip r:embed="rId12" cstate="print"/>
          <a:srcRect/>
          <a:stretch>
            <a:fillRect/>
          </a:stretch>
        </p:blipFill>
        <p:spPr bwMode="auto">
          <a:xfrm>
            <a:off x="3419870" y="4706074"/>
            <a:ext cx="2304257" cy="1718369"/>
          </a:xfrm>
          <a:prstGeom prst="rect">
            <a:avLst/>
          </a:prstGeom>
          <a:noFill/>
        </p:spPr>
      </p:pic>
      <p:pic>
        <p:nvPicPr>
          <p:cNvPr id="21" name="Picture 2" descr="http://lenagold.narod.ru/fon/clipart/ram/raz/zel/ramk01.png"/>
          <p:cNvPicPr>
            <a:picLocks noChangeAspect="1" noChangeArrowheads="1"/>
          </p:cNvPicPr>
          <p:nvPr/>
        </p:nvPicPr>
        <p:blipFill>
          <a:blip r:embed="rId13" cstate="print"/>
          <a:srcRect/>
          <a:stretch>
            <a:fillRect/>
          </a:stretch>
        </p:blipFill>
        <p:spPr bwMode="auto">
          <a:xfrm>
            <a:off x="1740809" y="2936870"/>
            <a:ext cx="2399143" cy="1748391"/>
          </a:xfrm>
          <a:prstGeom prst="rect">
            <a:avLst/>
          </a:prstGeom>
          <a:noFill/>
        </p:spPr>
      </p:pic>
      <p:pic>
        <p:nvPicPr>
          <p:cNvPr id="26" name="Picture 2" descr="http://lenagold.narod.ru/fon/clipart/ram/raz/zel/ramk01.png"/>
          <p:cNvPicPr>
            <a:picLocks noChangeAspect="1" noChangeArrowheads="1"/>
          </p:cNvPicPr>
          <p:nvPr/>
        </p:nvPicPr>
        <p:blipFill>
          <a:blip r:embed="rId12" cstate="print"/>
          <a:srcRect/>
          <a:stretch>
            <a:fillRect/>
          </a:stretch>
        </p:blipFill>
        <p:spPr bwMode="auto">
          <a:xfrm rot="5400000">
            <a:off x="7128360" y="4713611"/>
            <a:ext cx="2110660" cy="1685060"/>
          </a:xfrm>
          <a:prstGeom prst="rect">
            <a:avLst/>
          </a:prstGeom>
          <a:noFill/>
        </p:spPr>
      </p:pic>
      <p:pic>
        <p:nvPicPr>
          <p:cNvPr id="27" name="Picture 2" descr="http://lenagold.narod.ru/fon/clipart/ram/raz/zel/ramk01.png"/>
          <p:cNvPicPr>
            <a:picLocks noChangeAspect="1" noChangeArrowheads="1"/>
          </p:cNvPicPr>
          <p:nvPr/>
        </p:nvPicPr>
        <p:blipFill>
          <a:blip r:embed="rId12" cstate="print"/>
          <a:srcRect/>
          <a:stretch>
            <a:fillRect/>
          </a:stretch>
        </p:blipFill>
        <p:spPr bwMode="auto">
          <a:xfrm rot="5400000">
            <a:off x="-53802" y="1376210"/>
            <a:ext cx="2067177" cy="1600798"/>
          </a:xfrm>
          <a:prstGeom prst="rect">
            <a:avLst/>
          </a:prstGeom>
          <a:noFill/>
        </p:spPr>
      </p:pic>
    </p:spTree>
    <p:extLst>
      <p:ext uri="{BB962C8B-B14F-4D97-AF65-F5344CB8AC3E}">
        <p14:creationId xmlns:p14="http://schemas.microsoft.com/office/powerpoint/2010/main" val="3877124125"/>
      </p:ext>
    </p:extLst>
  </p:cSld>
  <p:clrMapOvr>
    <a:masterClrMapping/>
  </p:clrMapOvr>
  <p:transition spd="slow" advClick="0" advTm="12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2770" name="Прямоугольник 3"/>
          <p:cNvSpPr>
            <a:spLocks noChangeArrowheads="1"/>
          </p:cNvSpPr>
          <p:nvPr/>
        </p:nvSpPr>
        <p:spPr bwMode="auto">
          <a:xfrm>
            <a:off x="251520" y="188640"/>
            <a:ext cx="5401295" cy="523220"/>
          </a:xfrm>
          <a:prstGeom prst="rect">
            <a:avLst/>
          </a:prstGeom>
          <a:noFill/>
          <a:ln w="9525">
            <a:noFill/>
            <a:miter lim="800000"/>
            <a:headEnd/>
            <a:tailEnd/>
          </a:ln>
        </p:spPr>
        <p:txBody>
          <a:bodyPr wrap="square">
            <a:spAutoFit/>
          </a:bodyPr>
          <a:lstStyle/>
          <a:p>
            <a:pPr algn="ctr"/>
            <a:r>
              <a:rPr lang="ru-RU" sz="2800" b="1" i="1" dirty="0" smtClean="0">
                <a:ln>
                  <a:solidFill>
                    <a:srgbClr val="0E1107"/>
                  </a:solidFill>
                </a:ln>
                <a:solidFill>
                  <a:srgbClr val="0E1107"/>
                </a:solidFill>
                <a:latin typeface="Book Antiqua" pitchFamily="18" charset="0"/>
                <a:cs typeface="Times New Roman" pitchFamily="18" charset="0"/>
              </a:rPr>
              <a:t>Тренажер «Ёлочка»</a:t>
            </a:r>
          </a:p>
        </p:txBody>
      </p:sp>
      <p:sp>
        <p:nvSpPr>
          <p:cNvPr id="28673" name="Rectangle 1"/>
          <p:cNvSpPr>
            <a:spLocks noChangeArrowheads="1"/>
          </p:cNvSpPr>
          <p:nvPr/>
        </p:nvSpPr>
        <p:spPr bwMode="auto">
          <a:xfrm>
            <a:off x="107504" y="1052736"/>
            <a:ext cx="626469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latin typeface="Times New Roman" pitchFamily="18" charset="0"/>
                <a:cs typeface="Times New Roman" pitchFamily="18" charset="0"/>
              </a:rPr>
              <a:t>Предназначен для детей младшего и среднего возраста.</a:t>
            </a:r>
          </a:p>
          <a:p>
            <a:pPr lvl="0"/>
            <a:r>
              <a:rPr lang="ru-RU" sz="1600" dirty="0" smtClean="0">
                <a:latin typeface="Times New Roman" pitchFamily="18" charset="0"/>
                <a:cs typeface="Times New Roman" pitchFamily="18" charset="0"/>
              </a:rPr>
              <a:t>«Укрась елочку».</a:t>
            </a:r>
          </a:p>
          <a:p>
            <a:r>
              <a:rPr lang="ru-RU" sz="1600" dirty="0" smtClean="0">
                <a:latin typeface="Times New Roman" pitchFamily="18" charset="0"/>
                <a:cs typeface="Times New Roman" pitchFamily="18" charset="0"/>
              </a:rPr>
              <a:t>На тренажере крышки двух разных размеров. Дети по заданию накручивают крышки, соблюдая правило: маленькие – один цвет, большие – другой цвет.</a:t>
            </a:r>
            <a:endParaRPr lang="ru-RU" sz="1600" dirty="0">
              <a:latin typeface="Times New Roman" pitchFamily="18" charset="0"/>
              <a:cs typeface="Times New Roman" pitchFamily="18" charset="0"/>
            </a:endParaRPr>
          </a:p>
        </p:txBody>
      </p:sp>
      <p:pic>
        <p:nvPicPr>
          <p:cNvPr id="9" name="Picture 5" descr="F:\МБДОУ 15 Екатеринбург Воспитатель года 2014\фото\DSCN1901.JPG"/>
          <p:cNvPicPr>
            <a:picLocks noChangeAspect="1" noChangeArrowheads="1"/>
          </p:cNvPicPr>
          <p:nvPr/>
        </p:nvPicPr>
        <p:blipFill>
          <a:blip r:embed="rId3" cstate="print"/>
          <a:srcRect/>
          <a:stretch>
            <a:fillRect/>
          </a:stretch>
        </p:blipFill>
        <p:spPr bwMode="auto">
          <a:xfrm rot="5400000">
            <a:off x="6396339" y="380525"/>
            <a:ext cx="2399994" cy="2016224"/>
          </a:xfrm>
          <a:prstGeom prst="rect">
            <a:avLst/>
          </a:prstGeom>
          <a:noFill/>
        </p:spPr>
      </p:pic>
      <p:pic>
        <p:nvPicPr>
          <p:cNvPr id="8" name="Picture 2" descr="http://lenagold.narod.ru/fon/clipart/ram/raz/zel/ramk01.png"/>
          <p:cNvPicPr>
            <a:picLocks noChangeAspect="1" noChangeArrowheads="1"/>
          </p:cNvPicPr>
          <p:nvPr/>
        </p:nvPicPr>
        <p:blipFill>
          <a:blip r:embed="rId4" cstate="print"/>
          <a:srcRect/>
          <a:stretch>
            <a:fillRect/>
          </a:stretch>
        </p:blipFill>
        <p:spPr bwMode="auto">
          <a:xfrm>
            <a:off x="6444208" y="0"/>
            <a:ext cx="2304256" cy="2880320"/>
          </a:xfrm>
          <a:prstGeom prst="rect">
            <a:avLst/>
          </a:prstGeom>
          <a:noFill/>
        </p:spPr>
      </p:pic>
    </p:spTree>
    <p:extLst>
      <p:ext uri="{BB962C8B-B14F-4D97-AF65-F5344CB8AC3E}">
        <p14:creationId xmlns:p14="http://schemas.microsoft.com/office/powerpoint/2010/main" val="747743696"/>
      </p:ext>
    </p:extLst>
  </p:cSld>
  <p:clrMapOvr>
    <a:masterClrMapping/>
  </p:clrMapOvr>
  <p:transition spd="slow" advClick="0" advTm="12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11905" y="0"/>
            <a:ext cx="9144000" cy="6858000"/>
          </a:xfrm>
          <a:prstGeom prst="rect">
            <a:avLst/>
          </a:prstGeom>
          <a:noFill/>
          <a:ln w="9525">
            <a:noFill/>
            <a:miter lim="800000"/>
            <a:headEnd/>
            <a:tailEnd/>
          </a:ln>
          <a:effectLst/>
        </p:spPr>
      </p:pic>
      <p:sp>
        <p:nvSpPr>
          <p:cNvPr id="6146" name="Text Box 5"/>
          <p:cNvSpPr txBox="1">
            <a:spLocks noChangeArrowheads="1"/>
          </p:cNvSpPr>
          <p:nvPr/>
        </p:nvSpPr>
        <p:spPr bwMode="auto">
          <a:xfrm>
            <a:off x="1166813" y="2508250"/>
            <a:ext cx="1676400" cy="366713"/>
          </a:xfrm>
          <a:prstGeom prst="rect">
            <a:avLst/>
          </a:prstGeom>
          <a:noFill/>
          <a:ln w="9525">
            <a:noFill/>
            <a:miter lim="800000"/>
            <a:headEnd/>
            <a:tailEnd/>
          </a:ln>
        </p:spPr>
        <p:txBody>
          <a:bodyPr>
            <a:spAutoFit/>
          </a:bodyPr>
          <a:lstStyle/>
          <a:p>
            <a:endParaRPr lang="ru-RU" dirty="0"/>
          </a:p>
        </p:txBody>
      </p:sp>
      <p:sp>
        <p:nvSpPr>
          <p:cNvPr id="31" name="Text Box 5"/>
          <p:cNvSpPr txBox="1">
            <a:spLocks noChangeArrowheads="1"/>
          </p:cNvSpPr>
          <p:nvPr/>
        </p:nvSpPr>
        <p:spPr bwMode="auto">
          <a:xfrm>
            <a:off x="1471613" y="2813050"/>
            <a:ext cx="1676400" cy="366713"/>
          </a:xfrm>
          <a:prstGeom prst="rect">
            <a:avLst/>
          </a:prstGeom>
          <a:noFill/>
          <a:ln w="9525">
            <a:noFill/>
            <a:miter lim="800000"/>
            <a:headEnd/>
            <a:tailEnd/>
          </a:ln>
        </p:spPr>
        <p:txBody>
          <a:bodyPr>
            <a:spAutoFit/>
          </a:bodyPr>
          <a:lstStyle/>
          <a:p>
            <a:endParaRPr lang="ru-RU" dirty="0"/>
          </a:p>
        </p:txBody>
      </p:sp>
      <p:sp>
        <p:nvSpPr>
          <p:cNvPr id="43" name="Text Box 5"/>
          <p:cNvSpPr txBox="1">
            <a:spLocks noChangeArrowheads="1"/>
          </p:cNvSpPr>
          <p:nvPr/>
        </p:nvSpPr>
        <p:spPr bwMode="auto">
          <a:xfrm>
            <a:off x="4229621" y="2618730"/>
            <a:ext cx="1676400" cy="366713"/>
          </a:xfrm>
          <a:prstGeom prst="rect">
            <a:avLst/>
          </a:prstGeom>
          <a:noFill/>
          <a:ln w="9525">
            <a:noFill/>
            <a:miter lim="800000"/>
            <a:headEnd/>
            <a:tailEnd/>
          </a:ln>
        </p:spPr>
        <p:txBody>
          <a:bodyPr>
            <a:spAutoFit/>
          </a:bodyPr>
          <a:lstStyle/>
          <a:p>
            <a:endParaRPr lang="ru-RU" dirty="0"/>
          </a:p>
        </p:txBody>
      </p:sp>
      <p:sp>
        <p:nvSpPr>
          <p:cNvPr id="47" name="Text Box 5"/>
          <p:cNvSpPr txBox="1">
            <a:spLocks noChangeArrowheads="1"/>
          </p:cNvSpPr>
          <p:nvPr/>
        </p:nvSpPr>
        <p:spPr bwMode="auto">
          <a:xfrm>
            <a:off x="4382021" y="2771130"/>
            <a:ext cx="1676400" cy="366713"/>
          </a:xfrm>
          <a:prstGeom prst="rect">
            <a:avLst/>
          </a:prstGeom>
          <a:noFill/>
          <a:ln w="9525">
            <a:noFill/>
            <a:miter lim="800000"/>
            <a:headEnd/>
            <a:tailEnd/>
          </a:ln>
        </p:spPr>
        <p:txBody>
          <a:bodyPr>
            <a:spAutoFit/>
          </a:bodyPr>
          <a:lstStyle/>
          <a:p>
            <a:endParaRPr lang="ru-RU" dirty="0"/>
          </a:p>
        </p:txBody>
      </p:sp>
      <p:sp>
        <p:nvSpPr>
          <p:cNvPr id="51" name="Text Box 5"/>
          <p:cNvSpPr txBox="1">
            <a:spLocks noChangeArrowheads="1"/>
          </p:cNvSpPr>
          <p:nvPr/>
        </p:nvSpPr>
        <p:spPr bwMode="auto">
          <a:xfrm>
            <a:off x="4534421" y="2923530"/>
            <a:ext cx="1676400" cy="366713"/>
          </a:xfrm>
          <a:prstGeom prst="rect">
            <a:avLst/>
          </a:prstGeom>
          <a:noFill/>
          <a:ln w="9525">
            <a:noFill/>
            <a:miter lim="800000"/>
            <a:headEnd/>
            <a:tailEnd/>
          </a:ln>
        </p:spPr>
        <p:txBody>
          <a:bodyPr>
            <a:spAutoFit/>
          </a:bodyPr>
          <a:lstStyle/>
          <a:p>
            <a:endParaRPr lang="ru-RU" dirty="0"/>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25144"/>
            <a:ext cx="2211487" cy="1658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4665986"/>
            <a:ext cx="2376264" cy="177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568" y="1340768"/>
            <a:ext cx="2303996"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1196751"/>
            <a:ext cx="2520280" cy="1937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descr="C:\Users\Воспитатель\Desktop\Фото, презентации\семинар  межрег фотоМБДОУ15      30.10.13\P103066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3356992"/>
            <a:ext cx="2302576" cy="1726931"/>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3847" y="3212976"/>
            <a:ext cx="2623237"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88224" y="1340769"/>
            <a:ext cx="2124177" cy="1728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6752274" y="1032703"/>
            <a:ext cx="1875585" cy="2347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69" name="Picture 1" descr="F:\МБДОУ 15 Екатеринбург Воспитатель года 2014\фото\DSCN1877.JPG"/>
          <p:cNvPicPr>
            <a:picLocks noChangeAspect="1" noChangeArrowheads="1"/>
          </p:cNvPicPr>
          <p:nvPr/>
        </p:nvPicPr>
        <p:blipFill>
          <a:blip r:embed="rId10" cstate="print"/>
          <a:srcRect/>
          <a:stretch>
            <a:fillRect/>
          </a:stretch>
        </p:blipFill>
        <p:spPr bwMode="auto">
          <a:xfrm>
            <a:off x="6372200" y="4653136"/>
            <a:ext cx="2451100" cy="1838533"/>
          </a:xfrm>
          <a:prstGeom prst="rect">
            <a:avLst/>
          </a:prstGeom>
          <a:noFill/>
        </p:spPr>
      </p:pic>
      <p:pic>
        <p:nvPicPr>
          <p:cNvPr id="2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4509120"/>
            <a:ext cx="2623237"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12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pic>
        <p:nvPicPr>
          <p:cNvPr id="11" name="Рисунок 10" descr="DSCN460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5768" y="1052736"/>
            <a:ext cx="1980728" cy="1548172"/>
          </a:xfrm>
          <a:prstGeom prst="rect">
            <a:avLst/>
          </a:prstGeom>
          <a:noFill/>
          <a:ln>
            <a:noFill/>
          </a:ln>
        </p:spPr>
      </p:pic>
      <p:pic>
        <p:nvPicPr>
          <p:cNvPr id="15" name="Picture 2" descr="http://lenagold.narod.ru/fon/clipart/ram/raz/zel/ramk01.png"/>
          <p:cNvPicPr>
            <a:picLocks noChangeAspect="1" noChangeArrowheads="1"/>
          </p:cNvPicPr>
          <p:nvPr/>
        </p:nvPicPr>
        <p:blipFill>
          <a:blip r:embed="rId5" cstate="print"/>
          <a:srcRect/>
          <a:stretch>
            <a:fillRect/>
          </a:stretch>
        </p:blipFill>
        <p:spPr bwMode="auto">
          <a:xfrm>
            <a:off x="6948264" y="908720"/>
            <a:ext cx="2195736" cy="1796823"/>
          </a:xfrm>
          <a:prstGeom prst="rect">
            <a:avLst/>
          </a:prstGeom>
          <a:noFill/>
        </p:spPr>
      </p:pic>
      <p:pic>
        <p:nvPicPr>
          <p:cNvPr id="14" name="Рисунок 13" descr="DSCN460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6647" y="5157192"/>
            <a:ext cx="1867841" cy="1418501"/>
          </a:xfrm>
          <a:prstGeom prst="rect">
            <a:avLst/>
          </a:prstGeom>
          <a:noFill/>
          <a:ln>
            <a:noFill/>
          </a:ln>
        </p:spPr>
      </p:pic>
      <p:pic>
        <p:nvPicPr>
          <p:cNvPr id="20" name="Picture 2" descr="http://lenagold.narod.ru/fon/clipart/ram/raz/zel/ramk01.png"/>
          <p:cNvPicPr>
            <a:picLocks noChangeAspect="1" noChangeArrowheads="1"/>
          </p:cNvPicPr>
          <p:nvPr/>
        </p:nvPicPr>
        <p:blipFill>
          <a:blip r:embed="rId7" cstate="print"/>
          <a:srcRect/>
          <a:stretch>
            <a:fillRect/>
          </a:stretch>
        </p:blipFill>
        <p:spPr bwMode="auto">
          <a:xfrm>
            <a:off x="7020273" y="5013176"/>
            <a:ext cx="2123728" cy="1650566"/>
          </a:xfrm>
          <a:prstGeom prst="rect">
            <a:avLst/>
          </a:prstGeom>
          <a:noFill/>
        </p:spPr>
      </p:pic>
      <p:pic>
        <p:nvPicPr>
          <p:cNvPr id="13" name="Рисунок 12" descr="DSCN4595"/>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12" y="4941168"/>
            <a:ext cx="1883179" cy="1476164"/>
          </a:xfrm>
          <a:prstGeom prst="rect">
            <a:avLst/>
          </a:prstGeom>
          <a:noFill/>
          <a:ln>
            <a:noFill/>
          </a:ln>
        </p:spPr>
      </p:pic>
      <p:pic>
        <p:nvPicPr>
          <p:cNvPr id="22" name="Picture 2" descr="http://lenagold.narod.ru/fon/clipart/ram/raz/zel/ramk01.png"/>
          <p:cNvPicPr>
            <a:picLocks noChangeAspect="1" noChangeArrowheads="1"/>
          </p:cNvPicPr>
          <p:nvPr/>
        </p:nvPicPr>
        <p:blipFill>
          <a:blip r:embed="rId9" cstate="print"/>
          <a:srcRect/>
          <a:stretch>
            <a:fillRect/>
          </a:stretch>
        </p:blipFill>
        <p:spPr bwMode="auto">
          <a:xfrm>
            <a:off x="107504" y="4869160"/>
            <a:ext cx="2154254" cy="1665390"/>
          </a:xfrm>
          <a:prstGeom prst="rect">
            <a:avLst/>
          </a:prstGeom>
          <a:noFill/>
        </p:spPr>
      </p:pic>
      <p:pic>
        <p:nvPicPr>
          <p:cNvPr id="12" name="Рисунок 11" descr="DSCN4604"/>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9512" y="1052736"/>
            <a:ext cx="1872716" cy="1584176"/>
          </a:xfrm>
          <a:prstGeom prst="rect">
            <a:avLst/>
          </a:prstGeom>
          <a:noFill/>
          <a:ln>
            <a:noFill/>
          </a:ln>
        </p:spPr>
      </p:pic>
      <p:sp>
        <p:nvSpPr>
          <p:cNvPr id="16" name="Прямоугольник 15"/>
          <p:cNvSpPr/>
          <p:nvPr/>
        </p:nvSpPr>
        <p:spPr>
          <a:xfrm>
            <a:off x="0" y="0"/>
            <a:ext cx="9144000" cy="1384995"/>
          </a:xfrm>
          <a:prstGeom prst="rect">
            <a:avLst/>
          </a:prstGeom>
        </p:spPr>
        <p:txBody>
          <a:bodyPr wrap="square">
            <a:spAutoFit/>
          </a:bodyPr>
          <a:lstStyle/>
          <a:p>
            <a:pPr algn="ctr"/>
            <a:r>
              <a:rPr lang="ru-RU" sz="2800" b="1" i="1" dirty="0" smtClean="0">
                <a:ln>
                  <a:solidFill>
                    <a:srgbClr val="0E1107"/>
                  </a:solidFill>
                </a:ln>
                <a:solidFill>
                  <a:srgbClr val="0E1107"/>
                </a:solidFill>
                <a:latin typeface="Book Antiqua" pitchFamily="18" charset="0"/>
                <a:cs typeface="Times New Roman" pitchFamily="18" charset="0"/>
              </a:rPr>
              <a:t>Тренажеры для младшего возраста «Божья коровка», «Пароход», «Палитра», «Часы», «Бабочка».</a:t>
            </a:r>
          </a:p>
        </p:txBody>
      </p:sp>
      <p:sp>
        <p:nvSpPr>
          <p:cNvPr id="17" name="Rectangle 1"/>
          <p:cNvSpPr>
            <a:spLocks noChangeArrowheads="1"/>
          </p:cNvSpPr>
          <p:nvPr/>
        </p:nvSpPr>
        <p:spPr bwMode="auto">
          <a:xfrm>
            <a:off x="2195736" y="1106449"/>
            <a:ext cx="4752528"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b="1" i="1" dirty="0" smtClean="0"/>
              <a:t> </a:t>
            </a:r>
            <a:endParaRPr lang="ru-RU" sz="1600" dirty="0" smtClean="0"/>
          </a:p>
          <a:p>
            <a:pPr algn="just"/>
            <a:r>
              <a:rPr lang="ru-RU" sz="1600" dirty="0" smtClean="0">
                <a:latin typeface="Times New Roman" pitchFamily="18" charset="0"/>
                <a:cs typeface="Times New Roman" pitchFamily="18" charset="0"/>
              </a:rPr>
              <a:t>Удобно работать в подгруппах. </a:t>
            </a:r>
          </a:p>
          <a:p>
            <a:pPr algn="just"/>
            <a:r>
              <a:rPr lang="ru-RU" sz="1600" dirty="0" smtClean="0">
                <a:latin typeface="Times New Roman" pitchFamily="18" charset="0"/>
                <a:cs typeface="Times New Roman" pitchFamily="18" charset="0"/>
              </a:rPr>
              <a:t>Дети выполняют задание на одном тренажере. Дети учатся играть совместно, не мешая друг другу; соотносят свои действия с действиями других (могут заметить свою ошибку и исправить без помощи взрослого). Быстрее заражаются деятельностью, видя игру других детей (нет необходимости усаживать детей на занятие, легко заинтересовать детей).</a:t>
            </a:r>
          </a:p>
          <a:p>
            <a:pPr algn="just"/>
            <a:r>
              <a:rPr lang="ru-RU" sz="1600" dirty="0" smtClean="0">
                <a:latin typeface="Times New Roman" pitchFamily="18" charset="0"/>
                <a:cs typeface="Times New Roman" pitchFamily="18" charset="0"/>
              </a:rPr>
              <a:t> </a:t>
            </a:r>
          </a:p>
          <a:p>
            <a:pPr algn="just"/>
            <a:r>
              <a:rPr lang="ru-RU" sz="1600" dirty="0" smtClean="0">
                <a:latin typeface="Times New Roman" pitchFamily="18" charset="0"/>
                <a:cs typeface="Times New Roman" pitchFamily="18" charset="0"/>
              </a:rPr>
              <a:t>Задачи:</a:t>
            </a:r>
          </a:p>
          <a:p>
            <a:pPr algn="just"/>
            <a:r>
              <a:rPr lang="ru-RU" sz="1600" dirty="0" smtClean="0">
                <a:latin typeface="Times New Roman" pitchFamily="18" charset="0"/>
                <a:cs typeface="Times New Roman" pitchFamily="18" charset="0"/>
              </a:rPr>
              <a:t>- развивать умение узнавать и называть цвет;</a:t>
            </a:r>
          </a:p>
          <a:p>
            <a:pPr algn="just"/>
            <a:r>
              <a:rPr lang="ru-RU" sz="1600" dirty="0" smtClean="0">
                <a:latin typeface="Times New Roman" pitchFamily="18" charset="0"/>
                <a:cs typeface="Times New Roman" pitchFamily="18" charset="0"/>
              </a:rPr>
              <a:t>- развитие мелкой моторики руки</a:t>
            </a:r>
          </a:p>
          <a:p>
            <a:pPr algn="just"/>
            <a:r>
              <a:rPr lang="ru-RU" sz="1600" dirty="0" smtClean="0">
                <a:latin typeface="Times New Roman" pitchFamily="18" charset="0"/>
                <a:cs typeface="Times New Roman" pitchFamily="18" charset="0"/>
              </a:rPr>
              <a:t>- создание эмоционально положительного настроения;</a:t>
            </a:r>
          </a:p>
          <a:p>
            <a:pPr algn="just"/>
            <a:r>
              <a:rPr lang="ru-RU" sz="1600" dirty="0" smtClean="0">
                <a:latin typeface="Times New Roman" pitchFamily="18" charset="0"/>
                <a:cs typeface="Times New Roman" pitchFamily="18" charset="0"/>
              </a:rPr>
              <a:t>-развитие слухового внимания;</a:t>
            </a:r>
          </a:p>
          <a:p>
            <a:pPr algn="just"/>
            <a:r>
              <a:rPr lang="ru-RU" sz="1600" dirty="0" smtClean="0">
                <a:latin typeface="Times New Roman" pitchFamily="18" charset="0"/>
                <a:cs typeface="Times New Roman" pitchFamily="18" charset="0"/>
              </a:rPr>
              <a:t>- развитие умения понимать количественную характеристику совокупностей из отдельных предметов («один», «много», «ни одного»)</a:t>
            </a:r>
          </a:p>
          <a:p>
            <a:pPr algn="just"/>
            <a:r>
              <a:rPr lang="ru-RU" sz="1600" dirty="0" smtClean="0">
                <a:latin typeface="Times New Roman" pitchFamily="18" charset="0"/>
                <a:cs typeface="Times New Roman" pitchFamily="18" charset="0"/>
              </a:rPr>
              <a:t>- формировать умение группировать предметы по цвету.</a:t>
            </a:r>
            <a:endParaRPr lang="ru-RU" sz="1600" dirty="0">
              <a:latin typeface="Times New Roman" pitchFamily="18" charset="0"/>
              <a:cs typeface="Times New Roman" pitchFamily="18" charset="0"/>
            </a:endParaRPr>
          </a:p>
        </p:txBody>
      </p:sp>
      <p:pic>
        <p:nvPicPr>
          <p:cNvPr id="41986" name="Picture 2" descr="http://lenagold.narod.ru/fon/clipart/ram/raz/zel/ramk01.png"/>
          <p:cNvPicPr>
            <a:picLocks noChangeAspect="1" noChangeArrowheads="1"/>
          </p:cNvPicPr>
          <p:nvPr/>
        </p:nvPicPr>
        <p:blipFill>
          <a:blip r:embed="rId9" cstate="print"/>
          <a:srcRect/>
          <a:stretch>
            <a:fillRect/>
          </a:stretch>
        </p:blipFill>
        <p:spPr bwMode="auto">
          <a:xfrm>
            <a:off x="107504" y="908720"/>
            <a:ext cx="2088232" cy="1843404"/>
          </a:xfrm>
          <a:prstGeom prst="rect">
            <a:avLst/>
          </a:prstGeom>
          <a:noFill/>
        </p:spPr>
      </p:pic>
    </p:spTree>
  </p:cSld>
  <p:clrMapOvr>
    <a:masterClrMapping/>
  </p:clrMapOvr>
  <p:transition spd="slow" advClick="0" advTm="12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pic>
        <p:nvPicPr>
          <p:cNvPr id="17" name="Picture 2" descr="DSCN4654"/>
          <p:cNvPicPr>
            <a:picLocks noChangeAspect="1" noChangeArrowheads="1"/>
          </p:cNvPicPr>
          <p:nvPr/>
        </p:nvPicPr>
        <p:blipFill>
          <a:blip r:embed="rId4" cstate="print"/>
          <a:srcRect/>
          <a:stretch>
            <a:fillRect/>
          </a:stretch>
        </p:blipFill>
        <p:spPr bwMode="auto">
          <a:xfrm>
            <a:off x="5940152" y="1556792"/>
            <a:ext cx="2783804" cy="2088232"/>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395536" y="4329088"/>
            <a:ext cx="2664296" cy="1998448"/>
          </a:xfrm>
          <a:prstGeom prst="rect">
            <a:avLst/>
          </a:prstGeom>
          <a:noFill/>
          <a:ln w="9525">
            <a:noFill/>
            <a:miter lim="800000"/>
            <a:headEnd/>
            <a:tailEnd/>
          </a:ln>
          <a:effectLst/>
        </p:spPr>
      </p:pic>
      <p:pic>
        <p:nvPicPr>
          <p:cNvPr id="3077" name="Picture 5"/>
          <p:cNvPicPr>
            <a:picLocks noChangeAspect="1" noChangeArrowheads="1"/>
          </p:cNvPicPr>
          <p:nvPr/>
        </p:nvPicPr>
        <p:blipFill>
          <a:blip r:embed="rId6" cstate="print"/>
          <a:srcRect/>
          <a:stretch>
            <a:fillRect/>
          </a:stretch>
        </p:blipFill>
        <p:spPr bwMode="auto">
          <a:xfrm>
            <a:off x="5940152" y="4365104"/>
            <a:ext cx="2687995" cy="2016224"/>
          </a:xfrm>
          <a:prstGeom prst="rect">
            <a:avLst/>
          </a:prstGeom>
          <a:noFill/>
          <a:ln w="9525">
            <a:noFill/>
            <a:miter lim="800000"/>
            <a:headEnd/>
            <a:tailEnd/>
          </a:ln>
          <a:effectLst/>
        </p:spPr>
      </p:pic>
      <p:pic>
        <p:nvPicPr>
          <p:cNvPr id="21" name="Picture 3" descr="DSCN4607"/>
          <p:cNvPicPr>
            <a:picLocks noChangeAspect="1" noChangeArrowheads="1"/>
          </p:cNvPicPr>
          <p:nvPr/>
        </p:nvPicPr>
        <p:blipFill>
          <a:blip r:embed="rId7" cstate="print"/>
          <a:srcRect/>
          <a:stretch>
            <a:fillRect/>
          </a:stretch>
        </p:blipFill>
        <p:spPr bwMode="auto">
          <a:xfrm>
            <a:off x="3419872" y="2276872"/>
            <a:ext cx="2147887" cy="2887662"/>
          </a:xfrm>
          <a:prstGeom prst="rect">
            <a:avLst/>
          </a:prstGeom>
          <a:noFill/>
          <a:ln w="9525">
            <a:noFill/>
            <a:miter lim="800000"/>
            <a:headEnd/>
            <a:tailEnd/>
          </a:ln>
        </p:spPr>
      </p:pic>
      <p:pic>
        <p:nvPicPr>
          <p:cNvPr id="25" name="Picture 4" descr="DSCN4581"/>
          <p:cNvPicPr>
            <a:picLocks noChangeAspect="1" noChangeArrowheads="1"/>
          </p:cNvPicPr>
          <p:nvPr/>
        </p:nvPicPr>
        <p:blipFill>
          <a:blip r:embed="rId8" cstate="print"/>
          <a:srcRect/>
          <a:stretch>
            <a:fillRect/>
          </a:stretch>
        </p:blipFill>
        <p:spPr bwMode="auto">
          <a:xfrm>
            <a:off x="323528" y="1484784"/>
            <a:ext cx="2714625" cy="2036762"/>
          </a:xfrm>
          <a:prstGeom prst="rect">
            <a:avLst/>
          </a:prstGeom>
          <a:noFill/>
          <a:ln w="9525">
            <a:noFill/>
            <a:miter lim="800000"/>
            <a:headEnd/>
            <a:tailEnd/>
          </a:ln>
        </p:spPr>
      </p:pic>
      <p:pic>
        <p:nvPicPr>
          <p:cNvPr id="37" name="Picture 2" descr="http://lenagold.narod.ru/fon/clipart/ram/raz/zel/ramk01.png"/>
          <p:cNvPicPr>
            <a:picLocks noChangeAspect="1" noChangeArrowheads="1"/>
          </p:cNvPicPr>
          <p:nvPr/>
        </p:nvPicPr>
        <p:blipFill>
          <a:blip r:embed="rId9" cstate="print"/>
          <a:srcRect/>
          <a:stretch>
            <a:fillRect/>
          </a:stretch>
        </p:blipFill>
        <p:spPr bwMode="auto">
          <a:xfrm>
            <a:off x="5868144" y="4323555"/>
            <a:ext cx="2880320" cy="2133571"/>
          </a:xfrm>
          <a:prstGeom prst="rect">
            <a:avLst/>
          </a:prstGeom>
          <a:noFill/>
        </p:spPr>
      </p:pic>
      <p:pic>
        <p:nvPicPr>
          <p:cNvPr id="38" name="Picture 2" descr="http://lenagold.narod.ru/fon/clipart/ram/raz/zel/ramk01.png"/>
          <p:cNvPicPr>
            <a:picLocks noChangeAspect="1" noChangeArrowheads="1"/>
          </p:cNvPicPr>
          <p:nvPr/>
        </p:nvPicPr>
        <p:blipFill>
          <a:blip r:embed="rId9" cstate="print"/>
          <a:srcRect/>
          <a:stretch>
            <a:fillRect/>
          </a:stretch>
        </p:blipFill>
        <p:spPr bwMode="auto">
          <a:xfrm>
            <a:off x="5868144" y="1490820"/>
            <a:ext cx="2952328" cy="2302010"/>
          </a:xfrm>
          <a:prstGeom prst="rect">
            <a:avLst/>
          </a:prstGeom>
          <a:noFill/>
        </p:spPr>
      </p:pic>
      <p:pic>
        <p:nvPicPr>
          <p:cNvPr id="39" name="Picture 2" descr="http://lenagold.narod.ru/fon/clipart/ram/raz/zel/ramk01.png"/>
          <p:cNvPicPr>
            <a:picLocks noChangeAspect="1" noChangeArrowheads="1"/>
          </p:cNvPicPr>
          <p:nvPr/>
        </p:nvPicPr>
        <p:blipFill>
          <a:blip r:embed="rId10" cstate="print"/>
          <a:srcRect/>
          <a:stretch>
            <a:fillRect/>
          </a:stretch>
        </p:blipFill>
        <p:spPr bwMode="auto">
          <a:xfrm>
            <a:off x="323528" y="4272712"/>
            <a:ext cx="2808312" cy="2108616"/>
          </a:xfrm>
          <a:prstGeom prst="rect">
            <a:avLst/>
          </a:prstGeom>
          <a:noFill/>
        </p:spPr>
      </p:pic>
      <p:pic>
        <p:nvPicPr>
          <p:cNvPr id="36" name="Picture 2" descr="http://lenagold.narod.ru/fon/clipart/ram/raz/zel/ramk01.png"/>
          <p:cNvPicPr>
            <a:picLocks noChangeAspect="1" noChangeArrowheads="1"/>
          </p:cNvPicPr>
          <p:nvPr/>
        </p:nvPicPr>
        <p:blipFill>
          <a:blip r:embed="rId11" cstate="print"/>
          <a:srcRect/>
          <a:stretch>
            <a:fillRect/>
          </a:stretch>
        </p:blipFill>
        <p:spPr bwMode="auto">
          <a:xfrm>
            <a:off x="251520" y="1429984"/>
            <a:ext cx="2880320" cy="2162683"/>
          </a:xfrm>
          <a:prstGeom prst="rect">
            <a:avLst/>
          </a:prstGeom>
          <a:noFill/>
        </p:spPr>
      </p:pic>
      <p:pic>
        <p:nvPicPr>
          <p:cNvPr id="34" name="Picture 2" descr="http://lenagold.narod.ru/fon/clipart/ram/raz/zel/ramk01.png"/>
          <p:cNvPicPr>
            <a:picLocks noChangeAspect="1" noChangeArrowheads="1"/>
          </p:cNvPicPr>
          <p:nvPr/>
        </p:nvPicPr>
        <p:blipFill>
          <a:blip r:embed="rId11" cstate="print"/>
          <a:srcRect/>
          <a:stretch>
            <a:fillRect/>
          </a:stretch>
        </p:blipFill>
        <p:spPr bwMode="auto">
          <a:xfrm rot="5400000">
            <a:off x="2881602" y="2530691"/>
            <a:ext cx="3164772" cy="2376263"/>
          </a:xfrm>
          <a:prstGeom prst="rect">
            <a:avLst/>
          </a:prstGeom>
          <a:noFill/>
        </p:spPr>
      </p:pic>
    </p:spTree>
    <p:extLst>
      <p:ext uri="{BB962C8B-B14F-4D97-AF65-F5344CB8AC3E}">
        <p14:creationId xmlns:p14="http://schemas.microsoft.com/office/powerpoint/2010/main" val="2173867968"/>
      </p:ext>
    </p:extLst>
  </p:cSld>
  <p:clrMapOvr>
    <a:masterClrMapping/>
  </p:clrMapOvr>
  <p:transition spd="slow" advClick="0" advTm="1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 calcmode="lin" valueType="num">
                                      <p:cBhvr>
                                        <p:cTn id="9" dur="500" fill="hold"/>
                                        <p:tgtEl>
                                          <p:spTgt spid="38"/>
                                        </p:tgtEl>
                                        <p:attrNameLst>
                                          <p:attrName>style.rotation</p:attrName>
                                        </p:attrNameLst>
                                      </p:cBhvr>
                                      <p:tavLst>
                                        <p:tav tm="0">
                                          <p:val>
                                            <p:fltVal val="360"/>
                                          </p:val>
                                        </p:tav>
                                        <p:tav tm="100000">
                                          <p:val>
                                            <p:fltVal val="0"/>
                                          </p:val>
                                        </p:tav>
                                      </p:tavLst>
                                    </p:anim>
                                    <p:animEffect transition="in" filter="fade">
                                      <p:cBhvr>
                                        <p:cTn id="10" dur="500"/>
                                        <p:tgtEl>
                                          <p:spTgt spid="38"/>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 calcmode="lin" valueType="num">
                                      <p:cBhvr>
                                        <p:cTn id="15" dur="500" fill="hold"/>
                                        <p:tgtEl>
                                          <p:spTgt spid="34"/>
                                        </p:tgtEl>
                                        <p:attrNameLst>
                                          <p:attrName>style.rotation</p:attrName>
                                        </p:attrNameLst>
                                      </p:cBhvr>
                                      <p:tavLst>
                                        <p:tav tm="0">
                                          <p:val>
                                            <p:fltVal val="360"/>
                                          </p:val>
                                        </p:tav>
                                        <p:tav tm="100000">
                                          <p:val>
                                            <p:fltVal val="0"/>
                                          </p:val>
                                        </p:tav>
                                      </p:tavLst>
                                    </p:anim>
                                    <p:animEffect transition="in" filter="fade">
                                      <p:cBhvr>
                                        <p:cTn id="16" dur="500"/>
                                        <p:tgtEl>
                                          <p:spTgt spid="34"/>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 calcmode="lin" valueType="num">
                                      <p:cBhvr>
                                        <p:cTn id="21" dur="500" fill="hold"/>
                                        <p:tgtEl>
                                          <p:spTgt spid="36"/>
                                        </p:tgtEl>
                                        <p:attrNameLst>
                                          <p:attrName>style.rotation</p:attrName>
                                        </p:attrNameLst>
                                      </p:cBhvr>
                                      <p:tavLst>
                                        <p:tav tm="0">
                                          <p:val>
                                            <p:fltVal val="360"/>
                                          </p:val>
                                        </p:tav>
                                        <p:tav tm="100000">
                                          <p:val>
                                            <p:fltVal val="0"/>
                                          </p:val>
                                        </p:tav>
                                      </p:tavLst>
                                    </p:anim>
                                    <p:animEffect transition="in" filter="fade">
                                      <p:cBhvr>
                                        <p:cTn id="22" dur="500"/>
                                        <p:tgtEl>
                                          <p:spTgt spid="36"/>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 calcmode="lin" valueType="num">
                                      <p:cBhvr>
                                        <p:cTn id="27" dur="500" fill="hold"/>
                                        <p:tgtEl>
                                          <p:spTgt spid="39"/>
                                        </p:tgtEl>
                                        <p:attrNameLst>
                                          <p:attrName>style.rotation</p:attrName>
                                        </p:attrNameLst>
                                      </p:cBhvr>
                                      <p:tavLst>
                                        <p:tav tm="0">
                                          <p:val>
                                            <p:fltVal val="360"/>
                                          </p:val>
                                        </p:tav>
                                        <p:tav tm="100000">
                                          <p:val>
                                            <p:fltVal val="0"/>
                                          </p:val>
                                        </p:tav>
                                      </p:tavLst>
                                    </p:anim>
                                    <p:animEffect transition="in" filter="fade">
                                      <p:cBhvr>
                                        <p:cTn id="28" dur="500"/>
                                        <p:tgtEl>
                                          <p:spTgt spid="39"/>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 calcmode="lin" valueType="num">
                                      <p:cBhvr>
                                        <p:cTn id="33" dur="500" fill="hold"/>
                                        <p:tgtEl>
                                          <p:spTgt spid="37"/>
                                        </p:tgtEl>
                                        <p:attrNameLst>
                                          <p:attrName>style.rotation</p:attrName>
                                        </p:attrNameLst>
                                      </p:cBhvr>
                                      <p:tavLst>
                                        <p:tav tm="0">
                                          <p:val>
                                            <p:fltVal val="360"/>
                                          </p:val>
                                        </p:tav>
                                        <p:tav tm="100000">
                                          <p:val>
                                            <p:fltVal val="0"/>
                                          </p:val>
                                        </p:tav>
                                      </p:tavLst>
                                    </p:anim>
                                    <p:animEffect transition="in" filter="fade">
                                      <p:cBhvr>
                                        <p:cTn id="3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32770" name="Прямоугольник 3"/>
          <p:cNvSpPr>
            <a:spLocks noChangeArrowheads="1"/>
          </p:cNvSpPr>
          <p:nvPr/>
        </p:nvSpPr>
        <p:spPr bwMode="auto">
          <a:xfrm>
            <a:off x="179388" y="188913"/>
            <a:ext cx="8713787" cy="954107"/>
          </a:xfrm>
          <a:prstGeom prst="rect">
            <a:avLst/>
          </a:prstGeom>
          <a:noFill/>
          <a:ln w="9525">
            <a:noFill/>
            <a:miter lim="800000"/>
            <a:headEnd/>
            <a:tailEnd/>
          </a:ln>
        </p:spPr>
        <p:txBody>
          <a:bodyPr>
            <a:spAutoFit/>
          </a:bodyPr>
          <a:lstStyle/>
          <a:p>
            <a:pPr algn="ctr"/>
            <a:r>
              <a:rPr lang="ru-RU" sz="2800" b="1" i="1" dirty="0" smtClean="0">
                <a:ln>
                  <a:solidFill>
                    <a:srgbClr val="0E1107"/>
                  </a:solidFill>
                </a:ln>
                <a:solidFill>
                  <a:srgbClr val="0E1107"/>
                </a:solidFill>
                <a:latin typeface="Book Antiqua" pitchFamily="18" charset="0"/>
                <a:cs typeface="Times New Roman" pitchFamily="18" charset="0"/>
              </a:rPr>
              <a:t>сенсорно-моторный центр </a:t>
            </a:r>
          </a:p>
          <a:p>
            <a:pPr algn="ctr"/>
            <a:r>
              <a:rPr lang="ru-RU" sz="2800" b="1" i="1" dirty="0" smtClean="0">
                <a:ln>
                  <a:solidFill>
                    <a:srgbClr val="0E1107"/>
                  </a:solidFill>
                </a:ln>
                <a:solidFill>
                  <a:srgbClr val="0E1107"/>
                </a:solidFill>
                <a:latin typeface="Book Antiqua" pitchFamily="18" charset="0"/>
                <a:cs typeface="Times New Roman" pitchFamily="18" charset="0"/>
              </a:rPr>
              <a:t>«Игровая </a:t>
            </a:r>
            <a:r>
              <a:rPr lang="ru-RU" sz="2800" b="1" i="1" dirty="0" err="1" smtClean="0">
                <a:ln>
                  <a:solidFill>
                    <a:srgbClr val="0E1107"/>
                  </a:solidFill>
                </a:ln>
                <a:solidFill>
                  <a:srgbClr val="0E1107"/>
                </a:solidFill>
                <a:latin typeface="Book Antiqua" pitchFamily="18" charset="0"/>
                <a:cs typeface="Times New Roman" pitchFamily="18" charset="0"/>
              </a:rPr>
              <a:t>заниматика</a:t>
            </a:r>
            <a:r>
              <a:rPr lang="ru-RU" sz="2800" b="1" i="1" dirty="0" smtClean="0">
                <a:ln>
                  <a:solidFill>
                    <a:srgbClr val="0E1107"/>
                  </a:solidFill>
                </a:ln>
                <a:solidFill>
                  <a:srgbClr val="0E1107"/>
                </a:solidFill>
                <a:latin typeface="Book Antiqua" pitchFamily="18" charset="0"/>
                <a:cs typeface="Times New Roman" pitchFamily="18" charset="0"/>
              </a:rPr>
              <a:t>»</a:t>
            </a:r>
          </a:p>
        </p:txBody>
      </p:sp>
      <p:pic>
        <p:nvPicPr>
          <p:cNvPr id="24" name="Изображение 8" descr="DSCN1277.JPG"/>
          <p:cNvPicPr>
            <a:picLocks noChangeAspect="1"/>
          </p:cNvPicPr>
          <p:nvPr/>
        </p:nvPicPr>
        <p:blipFill>
          <a:blip r:embed="rId4" cstate="print"/>
          <a:srcRect/>
          <a:stretch>
            <a:fillRect/>
          </a:stretch>
        </p:blipFill>
        <p:spPr bwMode="auto">
          <a:xfrm>
            <a:off x="6588223" y="4077072"/>
            <a:ext cx="2267875" cy="1700808"/>
          </a:xfrm>
          <a:prstGeom prst="rect">
            <a:avLst/>
          </a:prstGeom>
          <a:noFill/>
          <a:ln w="9525">
            <a:noFill/>
            <a:miter lim="800000"/>
            <a:headEnd/>
            <a:tailEnd/>
          </a:ln>
        </p:spPr>
      </p:pic>
      <p:pic>
        <p:nvPicPr>
          <p:cNvPr id="41990" name="Picture 6" descr="F:\АТТЕСТАЦИЯ\2013 янв\Аттестация янв 2013\Цепуштанова 2013\Цепуштанова\DSCN1204.JPG"/>
          <p:cNvPicPr>
            <a:picLocks noChangeAspect="1" noChangeArrowheads="1"/>
          </p:cNvPicPr>
          <p:nvPr/>
        </p:nvPicPr>
        <p:blipFill>
          <a:blip r:embed="rId5" cstate="print"/>
          <a:srcRect/>
          <a:stretch>
            <a:fillRect/>
          </a:stretch>
        </p:blipFill>
        <p:spPr bwMode="auto">
          <a:xfrm>
            <a:off x="395536" y="1484784"/>
            <a:ext cx="2329672" cy="1584176"/>
          </a:xfrm>
          <a:prstGeom prst="rect">
            <a:avLst/>
          </a:prstGeom>
          <a:noFill/>
        </p:spPr>
      </p:pic>
      <p:pic>
        <p:nvPicPr>
          <p:cNvPr id="36" name="Picture 2" descr="http://lenagold.narod.ru/fon/clipart/ram/raz/zel/ramk01.png"/>
          <p:cNvPicPr>
            <a:picLocks noChangeAspect="1" noChangeArrowheads="1"/>
          </p:cNvPicPr>
          <p:nvPr/>
        </p:nvPicPr>
        <p:blipFill>
          <a:blip r:embed="rId6" cstate="print"/>
          <a:srcRect/>
          <a:stretch>
            <a:fillRect/>
          </a:stretch>
        </p:blipFill>
        <p:spPr bwMode="auto">
          <a:xfrm>
            <a:off x="323528" y="1430474"/>
            <a:ext cx="2520280" cy="1730146"/>
          </a:xfrm>
          <a:prstGeom prst="rect">
            <a:avLst/>
          </a:prstGeom>
          <a:noFill/>
        </p:spPr>
      </p:pic>
      <p:pic>
        <p:nvPicPr>
          <p:cNvPr id="38" name="Picture 2" descr="http://lenagold.narod.ru/fon/clipart/ram/raz/zel/ramk01.png"/>
          <p:cNvPicPr>
            <a:picLocks noChangeAspect="1" noChangeArrowheads="1"/>
          </p:cNvPicPr>
          <p:nvPr/>
        </p:nvPicPr>
        <p:blipFill>
          <a:blip r:embed="rId7" cstate="print"/>
          <a:srcRect/>
          <a:stretch>
            <a:fillRect/>
          </a:stretch>
        </p:blipFill>
        <p:spPr bwMode="auto">
          <a:xfrm>
            <a:off x="6516216" y="4028224"/>
            <a:ext cx="2448272" cy="1852838"/>
          </a:xfrm>
          <a:prstGeom prst="rect">
            <a:avLst/>
          </a:prstGeom>
          <a:noFill/>
        </p:spPr>
      </p:pic>
      <p:pic>
        <p:nvPicPr>
          <p:cNvPr id="1030" name="Picture 6" descr="F:\АТТЕСТАЦИЯ\аттестация 2013-2014\Аттестация педаг 2014\аттестация 2014 фото\Аттест 2014 янв Хорошилова\DSCN0087.JPG"/>
          <p:cNvPicPr>
            <a:picLocks noChangeAspect="1" noChangeArrowheads="1"/>
          </p:cNvPicPr>
          <p:nvPr/>
        </p:nvPicPr>
        <p:blipFill>
          <a:blip r:embed="rId8" cstate="print"/>
          <a:srcRect/>
          <a:stretch>
            <a:fillRect/>
          </a:stretch>
        </p:blipFill>
        <p:spPr bwMode="auto">
          <a:xfrm>
            <a:off x="6636208" y="1340768"/>
            <a:ext cx="2207996" cy="1656184"/>
          </a:xfrm>
          <a:prstGeom prst="rect">
            <a:avLst/>
          </a:prstGeom>
          <a:noFill/>
        </p:spPr>
      </p:pic>
      <p:pic>
        <p:nvPicPr>
          <p:cNvPr id="1031" name="Picture 7" descr="F:\Фото, презентации\Аттестация январь 2014 и Чайковский\DSCN0435.JPG"/>
          <p:cNvPicPr>
            <a:picLocks noChangeAspect="1" noChangeArrowheads="1"/>
          </p:cNvPicPr>
          <p:nvPr/>
        </p:nvPicPr>
        <p:blipFill>
          <a:blip r:embed="rId9" cstate="print"/>
          <a:srcRect/>
          <a:stretch>
            <a:fillRect/>
          </a:stretch>
        </p:blipFill>
        <p:spPr bwMode="auto">
          <a:xfrm>
            <a:off x="3131840" y="2348880"/>
            <a:ext cx="3168352" cy="2376532"/>
          </a:xfrm>
          <a:prstGeom prst="rect">
            <a:avLst/>
          </a:prstGeom>
          <a:noFill/>
        </p:spPr>
      </p:pic>
      <p:pic>
        <p:nvPicPr>
          <p:cNvPr id="1032" name="Picture 8" descr="F:\АТТЕСТАЦИЯ\аттестация 2013-2014\Аттестация педаг 2014\аттестация 2014 фото\Аттест 2014 янв Хорошилова\DSCN0091.JPG"/>
          <p:cNvPicPr>
            <a:picLocks noChangeAspect="1" noChangeArrowheads="1"/>
          </p:cNvPicPr>
          <p:nvPr/>
        </p:nvPicPr>
        <p:blipFill>
          <a:blip r:embed="rId10" cstate="print"/>
          <a:srcRect/>
          <a:stretch>
            <a:fillRect/>
          </a:stretch>
        </p:blipFill>
        <p:spPr bwMode="auto">
          <a:xfrm>
            <a:off x="395537" y="3933056"/>
            <a:ext cx="2303996" cy="1728192"/>
          </a:xfrm>
          <a:prstGeom prst="rect">
            <a:avLst/>
          </a:prstGeom>
          <a:noFill/>
        </p:spPr>
      </p:pic>
      <p:pic>
        <p:nvPicPr>
          <p:cNvPr id="34" name="Picture 2" descr="http://lenagold.narod.ru/fon/clipart/ram/raz/zel/ramk01.png"/>
          <p:cNvPicPr>
            <a:picLocks noChangeAspect="1" noChangeArrowheads="1"/>
          </p:cNvPicPr>
          <p:nvPr/>
        </p:nvPicPr>
        <p:blipFill>
          <a:blip r:embed="rId6" cstate="print"/>
          <a:srcRect/>
          <a:stretch>
            <a:fillRect/>
          </a:stretch>
        </p:blipFill>
        <p:spPr bwMode="auto">
          <a:xfrm>
            <a:off x="323528" y="3860560"/>
            <a:ext cx="2520280" cy="1892348"/>
          </a:xfrm>
          <a:prstGeom prst="rect">
            <a:avLst/>
          </a:prstGeom>
          <a:noFill/>
        </p:spPr>
      </p:pic>
      <p:pic>
        <p:nvPicPr>
          <p:cNvPr id="33" name="Picture 2" descr="http://lenagold.narod.ru/fon/clipart/ram/raz/zel/ramk01.png"/>
          <p:cNvPicPr>
            <a:picLocks noChangeAspect="1" noChangeArrowheads="1"/>
          </p:cNvPicPr>
          <p:nvPr/>
        </p:nvPicPr>
        <p:blipFill>
          <a:blip r:embed="rId7" cstate="print"/>
          <a:srcRect/>
          <a:stretch>
            <a:fillRect/>
          </a:stretch>
        </p:blipFill>
        <p:spPr bwMode="auto">
          <a:xfrm>
            <a:off x="2961885" y="2276872"/>
            <a:ext cx="3428153" cy="2520280"/>
          </a:xfrm>
          <a:prstGeom prst="rect">
            <a:avLst/>
          </a:prstGeom>
          <a:noFill/>
        </p:spPr>
      </p:pic>
      <p:pic>
        <p:nvPicPr>
          <p:cNvPr id="39" name="Picture 2" descr="http://lenagold.narod.ru/fon/clipart/ram/raz/zel/ramk01.png"/>
          <p:cNvPicPr>
            <a:picLocks noChangeAspect="1" noChangeArrowheads="1"/>
          </p:cNvPicPr>
          <p:nvPr/>
        </p:nvPicPr>
        <p:blipFill>
          <a:blip r:embed="rId11" cstate="print"/>
          <a:srcRect/>
          <a:stretch>
            <a:fillRect/>
          </a:stretch>
        </p:blipFill>
        <p:spPr bwMode="auto">
          <a:xfrm>
            <a:off x="6588224" y="1284746"/>
            <a:ext cx="2376264" cy="1784214"/>
          </a:xfrm>
          <a:prstGeom prst="rect">
            <a:avLst/>
          </a:prstGeom>
          <a:noFill/>
        </p:spPr>
      </p:pic>
    </p:spTree>
  </p:cSld>
  <p:clrMapOvr>
    <a:masterClrMapping/>
  </p:clrMapOvr>
  <p:transition spd="slow" advClick="0" advTm="12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35720" y="1"/>
            <a:ext cx="9179719" cy="6858000"/>
          </a:xfrm>
          <a:prstGeom prst="rect">
            <a:avLst/>
          </a:prstGeom>
          <a:noFill/>
          <a:ln w="9525">
            <a:noFill/>
            <a:miter lim="800000"/>
            <a:headEnd/>
            <a:tailEnd/>
          </a:ln>
          <a:effectLst/>
        </p:spPr>
      </p:pic>
      <p:pic>
        <p:nvPicPr>
          <p:cNvPr id="276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3" y="371725"/>
            <a:ext cx="87614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3" descr="C:\Users\Воспитатель\Desktop\Фото, презентации\семинар 05.02.-06.02-14\там на неведомых дорожках\DSCN0509 17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9752" y="1628800"/>
            <a:ext cx="4432494" cy="24932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9" name="Picture 8" descr="726_100"/>
          <p:cNvPicPr>
            <a:picLocks noChangeAspect="1" noChangeArrowheads="1"/>
          </p:cNvPicPr>
          <p:nvPr/>
        </p:nvPicPr>
        <p:blipFill>
          <a:blip r:embed="rId6" cstate="print"/>
          <a:srcRect/>
          <a:stretch>
            <a:fillRect/>
          </a:stretch>
        </p:blipFill>
        <p:spPr bwMode="auto">
          <a:xfrm>
            <a:off x="421636" y="1320971"/>
            <a:ext cx="1662113" cy="2160588"/>
          </a:xfrm>
          <a:prstGeom prst="rect">
            <a:avLst/>
          </a:prstGeom>
          <a:noFill/>
          <a:ln w="28575">
            <a:solidFill>
              <a:srgbClr val="000080"/>
            </a:solidFill>
            <a:miter lim="800000"/>
            <a:headEnd/>
            <a:tailEnd/>
          </a:ln>
        </p:spPr>
      </p:pic>
      <p:pic>
        <p:nvPicPr>
          <p:cNvPr id="32" name="Picture 11" descr="728_100"/>
          <p:cNvPicPr>
            <a:picLocks noChangeAspect="1" noChangeArrowheads="1"/>
          </p:cNvPicPr>
          <p:nvPr/>
        </p:nvPicPr>
        <p:blipFill>
          <a:blip r:embed="rId7" cstate="print"/>
          <a:srcRect/>
          <a:stretch>
            <a:fillRect/>
          </a:stretch>
        </p:blipFill>
        <p:spPr bwMode="auto">
          <a:xfrm>
            <a:off x="3779912" y="4581128"/>
            <a:ext cx="1512168" cy="1950035"/>
          </a:xfrm>
          <a:prstGeom prst="rect">
            <a:avLst/>
          </a:prstGeom>
          <a:noFill/>
          <a:ln w="28575">
            <a:solidFill>
              <a:schemeClr val="tx2"/>
            </a:solidFill>
            <a:miter lim="800000"/>
            <a:headEnd/>
            <a:tailEnd/>
          </a:ln>
        </p:spPr>
      </p:pic>
      <p:pic>
        <p:nvPicPr>
          <p:cNvPr id="26" name="Picture 5" descr="789_100"/>
          <p:cNvPicPr>
            <a:picLocks noChangeAspect="1" noChangeArrowheads="1"/>
          </p:cNvPicPr>
          <p:nvPr/>
        </p:nvPicPr>
        <p:blipFill>
          <a:blip r:embed="rId8" cstate="print"/>
          <a:srcRect/>
          <a:stretch>
            <a:fillRect/>
          </a:stretch>
        </p:blipFill>
        <p:spPr bwMode="auto">
          <a:xfrm>
            <a:off x="7092280" y="1340768"/>
            <a:ext cx="1737710" cy="2160240"/>
          </a:xfrm>
          <a:prstGeom prst="rect">
            <a:avLst/>
          </a:prstGeom>
          <a:noFill/>
          <a:ln w="19050">
            <a:solidFill>
              <a:srgbClr val="003366"/>
            </a:solidFill>
            <a:miter lim="800000"/>
            <a:headEnd/>
            <a:tailEnd/>
          </a:ln>
        </p:spPr>
      </p:pic>
      <p:pic>
        <p:nvPicPr>
          <p:cNvPr id="33" name="Picture 7" descr="F:\МБДОУ 15 Екатеринбург Воспитатель года 2014\фото\DSCN1898.JPG"/>
          <p:cNvPicPr>
            <a:picLocks noChangeAspect="1" noChangeArrowheads="1"/>
          </p:cNvPicPr>
          <p:nvPr/>
        </p:nvPicPr>
        <p:blipFill>
          <a:blip r:embed="rId9" cstate="print"/>
          <a:srcRect/>
          <a:stretch>
            <a:fillRect/>
          </a:stretch>
        </p:blipFill>
        <p:spPr bwMode="auto">
          <a:xfrm>
            <a:off x="6156176" y="4555462"/>
            <a:ext cx="2520280" cy="1728387"/>
          </a:xfrm>
          <a:prstGeom prst="rect">
            <a:avLst/>
          </a:prstGeom>
          <a:noFill/>
        </p:spPr>
      </p:pic>
      <p:pic>
        <p:nvPicPr>
          <p:cNvPr id="34" name="Picture 4" descr="F:\МБДОУ 15 Екатеринбург Воспитатель года 2014\фото\DSCN1858.JPG"/>
          <p:cNvPicPr>
            <a:picLocks noChangeAspect="1" noChangeArrowheads="1"/>
          </p:cNvPicPr>
          <p:nvPr/>
        </p:nvPicPr>
        <p:blipFill>
          <a:blip r:embed="rId10" cstate="print"/>
          <a:srcRect/>
          <a:stretch>
            <a:fillRect/>
          </a:stretch>
        </p:blipFill>
        <p:spPr bwMode="auto">
          <a:xfrm>
            <a:off x="323528" y="4653136"/>
            <a:ext cx="2466387" cy="1610499"/>
          </a:xfrm>
          <a:prstGeom prst="rect">
            <a:avLst/>
          </a:prstGeom>
          <a:noFill/>
        </p:spPr>
      </p:pic>
      <p:pic>
        <p:nvPicPr>
          <p:cNvPr id="21" name="Picture 2" descr="http://lenagold.narod.ru/fon/clipart/ram/raz/zel/ramk01.png"/>
          <p:cNvPicPr>
            <a:picLocks noChangeAspect="1" noChangeArrowheads="1"/>
          </p:cNvPicPr>
          <p:nvPr/>
        </p:nvPicPr>
        <p:blipFill>
          <a:blip r:embed="rId11" cstate="print"/>
          <a:srcRect/>
          <a:stretch>
            <a:fillRect/>
          </a:stretch>
        </p:blipFill>
        <p:spPr bwMode="auto">
          <a:xfrm>
            <a:off x="251520" y="4501540"/>
            <a:ext cx="2592288" cy="1879788"/>
          </a:xfrm>
          <a:prstGeom prst="rect">
            <a:avLst/>
          </a:prstGeom>
          <a:noFill/>
        </p:spPr>
      </p:pic>
      <p:pic>
        <p:nvPicPr>
          <p:cNvPr id="20" name="Picture 2" descr="http://lenagold.narod.ru/fon/clipart/ram/raz/zel/ramk01.png"/>
          <p:cNvPicPr>
            <a:picLocks noChangeAspect="1" noChangeArrowheads="1"/>
          </p:cNvPicPr>
          <p:nvPr/>
        </p:nvPicPr>
        <p:blipFill>
          <a:blip r:embed="rId12" cstate="print"/>
          <a:srcRect/>
          <a:stretch>
            <a:fillRect/>
          </a:stretch>
        </p:blipFill>
        <p:spPr bwMode="auto">
          <a:xfrm>
            <a:off x="6012160" y="4433322"/>
            <a:ext cx="2880320" cy="1948006"/>
          </a:xfrm>
          <a:prstGeom prst="rect">
            <a:avLst/>
          </a:prstGeom>
          <a:noFill/>
        </p:spPr>
      </p:pic>
      <p:pic>
        <p:nvPicPr>
          <p:cNvPr id="10" name="Picture 2" descr="http://lenagold.narod.ru/fon/clipart/ram/raz/zel/ramk01.png"/>
          <p:cNvPicPr>
            <a:picLocks noChangeAspect="1" noChangeArrowheads="1"/>
          </p:cNvPicPr>
          <p:nvPr/>
        </p:nvPicPr>
        <p:blipFill>
          <a:blip r:embed="rId11" cstate="print"/>
          <a:srcRect/>
          <a:stretch>
            <a:fillRect/>
          </a:stretch>
        </p:blipFill>
        <p:spPr bwMode="auto">
          <a:xfrm>
            <a:off x="2195736" y="1412776"/>
            <a:ext cx="4752528" cy="2789363"/>
          </a:xfrm>
          <a:prstGeom prst="rect">
            <a:avLst/>
          </a:prstGeom>
          <a:noFill/>
        </p:spPr>
      </p:pic>
    </p:spTree>
    <p:extLst>
      <p:ext uri="{BB962C8B-B14F-4D97-AF65-F5344CB8AC3E}">
        <p14:creationId xmlns:p14="http://schemas.microsoft.com/office/powerpoint/2010/main" val="3024586274"/>
      </p:ext>
    </p:extLst>
  </p:cSld>
  <p:clrMapOvr>
    <a:masterClrMapping/>
  </p:clrMapOvr>
  <p:transition spd="slow" advClick="0" advTm="12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6146" name="Text Box 5"/>
          <p:cNvSpPr txBox="1">
            <a:spLocks noChangeArrowheads="1"/>
          </p:cNvSpPr>
          <p:nvPr/>
        </p:nvSpPr>
        <p:spPr bwMode="auto">
          <a:xfrm>
            <a:off x="1166813" y="2508250"/>
            <a:ext cx="1676400" cy="366713"/>
          </a:xfrm>
          <a:prstGeom prst="rect">
            <a:avLst/>
          </a:prstGeom>
          <a:noFill/>
          <a:ln w="9525">
            <a:noFill/>
            <a:miter lim="800000"/>
            <a:headEnd/>
            <a:tailEnd/>
          </a:ln>
        </p:spPr>
        <p:txBody>
          <a:bodyPr>
            <a:spAutoFit/>
          </a:bodyPr>
          <a:lstStyle/>
          <a:p>
            <a:endParaRPr lang="ru-RU" dirty="0"/>
          </a:p>
        </p:txBody>
      </p:sp>
      <p:sp>
        <p:nvSpPr>
          <p:cNvPr id="17" name="Text Box 12"/>
          <p:cNvSpPr txBox="1">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2000" b="1" i="1" dirty="0" smtClean="0">
                <a:ln>
                  <a:solidFill>
                    <a:srgbClr val="0E1107"/>
                  </a:solidFill>
                </a:ln>
                <a:solidFill>
                  <a:srgbClr val="0E1107"/>
                </a:solidFill>
                <a:latin typeface="Book Antiqua" pitchFamily="18" charset="0"/>
                <a:cs typeface="Times New Roman" pitchFamily="18" charset="0"/>
              </a:rPr>
              <a:t>Функциональная модель, направленная на развитие основных</a:t>
            </a:r>
          </a:p>
          <a:p>
            <a:pPr algn="ctr"/>
            <a:r>
              <a:rPr lang="ru-RU" sz="2000" b="1" i="1" dirty="0" smtClean="0">
                <a:ln>
                  <a:solidFill>
                    <a:srgbClr val="0E1107"/>
                  </a:solidFill>
                </a:ln>
                <a:solidFill>
                  <a:srgbClr val="0E1107"/>
                </a:solidFill>
                <a:latin typeface="Book Antiqua" pitchFamily="18" charset="0"/>
                <a:cs typeface="Times New Roman" pitchFamily="18" charset="0"/>
              </a:rPr>
              <a:t> психических функций ребенка</a:t>
            </a:r>
            <a:endParaRPr lang="ru-RU" sz="2000" b="1" i="1" dirty="0">
              <a:ln>
                <a:solidFill>
                  <a:srgbClr val="0E1107"/>
                </a:solidFill>
              </a:ln>
              <a:solidFill>
                <a:srgbClr val="0E1107"/>
              </a:solidFill>
              <a:latin typeface="Book Antiqua" pitchFamily="18" charset="0"/>
              <a:cs typeface="Times New Roman" pitchFamily="18" charset="0"/>
            </a:endParaRPr>
          </a:p>
        </p:txBody>
      </p:sp>
      <p:sp>
        <p:nvSpPr>
          <p:cNvPr id="23" name="Скругленный прямоугольник 22"/>
          <p:cNvSpPr/>
          <p:nvPr/>
        </p:nvSpPr>
        <p:spPr>
          <a:xfrm>
            <a:off x="2771800" y="973051"/>
            <a:ext cx="3744416" cy="879450"/>
          </a:xfrm>
          <a:prstGeom prst="roundRect">
            <a:avLst/>
          </a:prstGeom>
          <a:ln>
            <a:solidFill>
              <a:srgbClr val="0E1107"/>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24" name="Скругленный прямоугольник 23"/>
          <p:cNvSpPr/>
          <p:nvPr/>
        </p:nvSpPr>
        <p:spPr>
          <a:xfrm>
            <a:off x="234407" y="2759303"/>
            <a:ext cx="2105223" cy="1872208"/>
          </a:xfrm>
          <a:prstGeom prst="roundRect">
            <a:avLst/>
          </a:prstGeom>
          <a:ln>
            <a:solidFill>
              <a:srgbClr val="0E1107"/>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a:r>
              <a:rPr lang="ru-RU" sz="2000" b="1" i="1" dirty="0">
                <a:latin typeface="Times New Roman" panose="02020603050405020304" pitchFamily="18" charset="0"/>
                <a:cs typeface="Times New Roman" panose="02020603050405020304" pitchFamily="18" charset="0"/>
              </a:rPr>
              <a:t>Развитие </a:t>
            </a:r>
          </a:p>
          <a:p>
            <a:pPr lvl="0" algn="ctr"/>
            <a:r>
              <a:rPr lang="ru-RU" sz="2000" b="1" i="1" dirty="0">
                <a:latin typeface="Times New Roman" panose="02020603050405020304" pitchFamily="18" charset="0"/>
                <a:cs typeface="Times New Roman" panose="02020603050405020304" pitchFamily="18" charset="0"/>
              </a:rPr>
              <a:t>комплексов </a:t>
            </a:r>
          </a:p>
          <a:p>
            <a:pPr lvl="0" algn="ctr"/>
            <a:r>
              <a:rPr lang="ru-RU" sz="2000" b="1" i="1" dirty="0">
                <a:latin typeface="Times New Roman" panose="02020603050405020304" pitchFamily="18" charset="0"/>
                <a:cs typeface="Times New Roman" panose="02020603050405020304" pitchFamily="18" charset="0"/>
              </a:rPr>
              <a:t>двигательных </a:t>
            </a:r>
          </a:p>
          <a:p>
            <a:pPr lvl="0" algn="ctr"/>
            <a:r>
              <a:rPr lang="ru-RU" sz="2000" b="1" i="1" dirty="0">
                <a:latin typeface="Times New Roman" panose="02020603050405020304" pitchFamily="18" charset="0"/>
                <a:cs typeface="Times New Roman" panose="02020603050405020304" pitchFamily="18" charset="0"/>
              </a:rPr>
              <a:t>действий</a:t>
            </a:r>
            <a:endParaRPr lang="ru-RU" sz="2000" b="1" dirty="0">
              <a:latin typeface="Times New Roman" panose="02020603050405020304" pitchFamily="18" charset="0"/>
              <a:cs typeface="Times New Roman" panose="02020603050405020304" pitchFamily="18" charset="0"/>
            </a:endParaRPr>
          </a:p>
        </p:txBody>
      </p:sp>
      <p:sp>
        <p:nvSpPr>
          <p:cNvPr id="31" name="Text Box 5"/>
          <p:cNvSpPr txBox="1">
            <a:spLocks noChangeArrowheads="1"/>
          </p:cNvSpPr>
          <p:nvPr/>
        </p:nvSpPr>
        <p:spPr bwMode="auto">
          <a:xfrm>
            <a:off x="1471613" y="2813050"/>
            <a:ext cx="1676400" cy="366713"/>
          </a:xfrm>
          <a:prstGeom prst="rect">
            <a:avLst/>
          </a:prstGeom>
          <a:noFill/>
          <a:ln w="9525">
            <a:noFill/>
            <a:miter lim="800000"/>
            <a:headEnd/>
            <a:tailEnd/>
          </a:ln>
        </p:spPr>
        <p:txBody>
          <a:bodyPr>
            <a:spAutoFit/>
          </a:bodyPr>
          <a:lstStyle/>
          <a:p>
            <a:endParaRPr lang="ru-RU" dirty="0"/>
          </a:p>
        </p:txBody>
      </p:sp>
      <p:sp>
        <p:nvSpPr>
          <p:cNvPr id="40" name="Скругленный прямоугольник 39"/>
          <p:cNvSpPr/>
          <p:nvPr/>
        </p:nvSpPr>
        <p:spPr>
          <a:xfrm>
            <a:off x="2462213" y="2771130"/>
            <a:ext cx="2109787" cy="1872208"/>
          </a:xfrm>
          <a:prstGeom prst="roundRect">
            <a:avLst/>
          </a:prstGeom>
          <a:ln>
            <a:solidFill>
              <a:srgbClr val="0E1107"/>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i="1" dirty="0">
                <a:latin typeface="Times New Roman" panose="02020603050405020304" pitchFamily="18" charset="0"/>
                <a:cs typeface="Times New Roman" panose="02020603050405020304" pitchFamily="18" charset="0"/>
              </a:rPr>
              <a:t>Развитие </a:t>
            </a:r>
          </a:p>
          <a:p>
            <a:pPr algn="ctr"/>
            <a:r>
              <a:rPr lang="ru-RU" sz="2000" b="1" i="1" dirty="0">
                <a:latin typeface="Times New Roman" panose="02020603050405020304" pitchFamily="18" charset="0"/>
                <a:cs typeface="Times New Roman" panose="02020603050405020304" pitchFamily="18" charset="0"/>
              </a:rPr>
              <a:t>способности </a:t>
            </a:r>
          </a:p>
          <a:p>
            <a:pPr algn="ctr"/>
            <a:r>
              <a:rPr lang="ru-RU" sz="2000" b="1" i="1" dirty="0">
                <a:latin typeface="Times New Roman" panose="02020603050405020304" pitchFamily="18" charset="0"/>
                <a:cs typeface="Times New Roman" panose="02020603050405020304" pitchFamily="18" charset="0"/>
              </a:rPr>
              <a:t>к воображению</a:t>
            </a:r>
          </a:p>
        </p:txBody>
      </p:sp>
      <p:sp>
        <p:nvSpPr>
          <p:cNvPr id="43" name="Text Box 5"/>
          <p:cNvSpPr txBox="1">
            <a:spLocks noChangeArrowheads="1"/>
          </p:cNvSpPr>
          <p:nvPr/>
        </p:nvSpPr>
        <p:spPr bwMode="auto">
          <a:xfrm>
            <a:off x="4229621" y="2618730"/>
            <a:ext cx="1676400" cy="366713"/>
          </a:xfrm>
          <a:prstGeom prst="rect">
            <a:avLst/>
          </a:prstGeom>
          <a:noFill/>
          <a:ln w="9525">
            <a:noFill/>
            <a:miter lim="800000"/>
            <a:headEnd/>
            <a:tailEnd/>
          </a:ln>
        </p:spPr>
        <p:txBody>
          <a:bodyPr>
            <a:spAutoFit/>
          </a:bodyPr>
          <a:lstStyle/>
          <a:p>
            <a:endParaRPr lang="ru-RU" dirty="0"/>
          </a:p>
        </p:txBody>
      </p:sp>
      <p:sp>
        <p:nvSpPr>
          <p:cNvPr id="44" name="Скругленный прямоугольник 43"/>
          <p:cNvSpPr/>
          <p:nvPr/>
        </p:nvSpPr>
        <p:spPr>
          <a:xfrm>
            <a:off x="6879096" y="2751378"/>
            <a:ext cx="2016224" cy="1856854"/>
          </a:xfrm>
          <a:prstGeom prst="roundRect">
            <a:avLst/>
          </a:prstGeom>
          <a:ln>
            <a:solidFill>
              <a:srgbClr val="0E1107"/>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i="1" dirty="0">
                <a:latin typeface="Times New Roman" panose="02020603050405020304" pitchFamily="18" charset="0"/>
                <a:cs typeface="Times New Roman" panose="02020603050405020304" pitchFamily="18" charset="0"/>
              </a:rPr>
              <a:t>Развитие                      речевой                     моторики</a:t>
            </a:r>
          </a:p>
        </p:txBody>
      </p:sp>
      <p:sp>
        <p:nvSpPr>
          <p:cNvPr id="47" name="Text Box 5"/>
          <p:cNvSpPr txBox="1">
            <a:spLocks noChangeArrowheads="1"/>
          </p:cNvSpPr>
          <p:nvPr/>
        </p:nvSpPr>
        <p:spPr bwMode="auto">
          <a:xfrm>
            <a:off x="4382021" y="2771130"/>
            <a:ext cx="1676400" cy="366713"/>
          </a:xfrm>
          <a:prstGeom prst="rect">
            <a:avLst/>
          </a:prstGeom>
          <a:noFill/>
          <a:ln w="9525">
            <a:noFill/>
            <a:miter lim="800000"/>
            <a:headEnd/>
            <a:tailEnd/>
          </a:ln>
        </p:spPr>
        <p:txBody>
          <a:bodyPr>
            <a:spAutoFit/>
          </a:bodyPr>
          <a:lstStyle/>
          <a:p>
            <a:endParaRPr lang="ru-RU" dirty="0"/>
          </a:p>
        </p:txBody>
      </p:sp>
      <p:sp>
        <p:nvSpPr>
          <p:cNvPr id="51" name="Text Box 5"/>
          <p:cNvSpPr txBox="1">
            <a:spLocks noChangeArrowheads="1"/>
          </p:cNvSpPr>
          <p:nvPr/>
        </p:nvSpPr>
        <p:spPr bwMode="auto">
          <a:xfrm>
            <a:off x="4534421" y="2923530"/>
            <a:ext cx="1676400" cy="366713"/>
          </a:xfrm>
          <a:prstGeom prst="rect">
            <a:avLst/>
          </a:prstGeom>
          <a:noFill/>
          <a:ln w="9525">
            <a:noFill/>
            <a:miter lim="800000"/>
            <a:headEnd/>
            <a:tailEnd/>
          </a:ln>
        </p:spPr>
        <p:txBody>
          <a:bodyPr>
            <a:spAutoFit/>
          </a:bodyPr>
          <a:lstStyle/>
          <a:p>
            <a:endParaRPr lang="ru-RU" dirty="0"/>
          </a:p>
        </p:txBody>
      </p:sp>
      <p:sp>
        <p:nvSpPr>
          <p:cNvPr id="43009" name="Rectangle 1"/>
          <p:cNvSpPr>
            <a:spLocks noChangeArrowheads="1"/>
          </p:cNvSpPr>
          <p:nvPr/>
        </p:nvSpPr>
        <p:spPr bwMode="auto">
          <a:xfrm>
            <a:off x="2758541" y="1058833"/>
            <a:ext cx="381642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Формирование комплекса </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ru-RU" sz="2000" b="1" i="1" dirty="0" smtClean="0">
                <a:latin typeface="Times New Roman" pitchFamily="18" charset="0"/>
                <a:ea typeface="Times New Roman" pitchFamily="18" charset="0"/>
                <a:cs typeface="Times New Roman" pitchFamily="18" charset="0"/>
              </a:rPr>
              <a:t>с</a:t>
            </a:r>
            <a:r>
              <a:rPr kumimoji="0" lang="ru-RU"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енсомоторных координаций</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0" name="Скругленный прямоугольник 29"/>
          <p:cNvSpPr/>
          <p:nvPr/>
        </p:nvSpPr>
        <p:spPr>
          <a:xfrm>
            <a:off x="4715867" y="2755153"/>
            <a:ext cx="2016373" cy="1872208"/>
          </a:xfrm>
          <a:prstGeom prst="roundRect">
            <a:avLst/>
          </a:prstGeom>
          <a:ln>
            <a:solidFill>
              <a:srgbClr val="0E1107"/>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i="1" dirty="0">
                <a:latin typeface="Times New Roman" panose="02020603050405020304" pitchFamily="18" charset="0"/>
                <a:cs typeface="Times New Roman" panose="02020603050405020304" pitchFamily="18" charset="0"/>
              </a:rPr>
              <a:t>Развитие навыков графических </a:t>
            </a:r>
          </a:p>
          <a:p>
            <a:pPr algn="ctr"/>
            <a:r>
              <a:rPr lang="ru-RU" sz="2000" b="1" i="1" dirty="0">
                <a:latin typeface="Times New Roman" panose="02020603050405020304" pitchFamily="18" charset="0"/>
                <a:cs typeface="Times New Roman" panose="02020603050405020304" pitchFamily="18" charset="0"/>
              </a:rPr>
              <a:t>движений</a:t>
            </a:r>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8924" y="4904701"/>
            <a:ext cx="1890905" cy="1404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7229" y="4946465"/>
            <a:ext cx="1799753" cy="134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2707" y="4869159"/>
            <a:ext cx="1852613" cy="1391325"/>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DSCN458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4407" y="4869160"/>
            <a:ext cx="1855823" cy="13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7112584" y="4495844"/>
            <a:ext cx="1641332" cy="213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16016" y="4725144"/>
            <a:ext cx="2133600" cy="163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50305" y="4744878"/>
            <a:ext cx="2133600" cy="163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518" y="4744878"/>
            <a:ext cx="2133600" cy="163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Прямая со стрелкой 2"/>
          <p:cNvCxnSpPr/>
          <p:nvPr/>
        </p:nvCxnSpPr>
        <p:spPr>
          <a:xfrm flipH="1">
            <a:off x="1624013" y="1852501"/>
            <a:ext cx="1893093" cy="839105"/>
          </a:xfrm>
          <a:prstGeom prst="straightConnector1">
            <a:avLst/>
          </a:prstGeom>
          <a:ln w="2540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1514"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5658926" y="1852501"/>
            <a:ext cx="1793394" cy="959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Прямая со стрелкой 5"/>
          <p:cNvCxnSpPr/>
          <p:nvPr/>
        </p:nvCxnSpPr>
        <p:spPr>
          <a:xfrm flipH="1">
            <a:off x="3779912" y="1852501"/>
            <a:ext cx="449709" cy="839105"/>
          </a:xfrm>
          <a:prstGeom prst="straightConnector1">
            <a:avLst/>
          </a:prstGeom>
          <a:ln w="2540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5067821" y="1852501"/>
            <a:ext cx="440283" cy="839105"/>
          </a:xfrm>
          <a:prstGeom prst="straightConnector1">
            <a:avLst/>
          </a:prstGeom>
          <a:ln w="2540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603497"/>
      </p:ext>
    </p:extLst>
  </p:cSld>
  <p:clrMapOvr>
    <a:masterClrMapping/>
  </p:clrMapOvr>
  <p:transition spd="slow" advClick="0" advTm="1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3009"/>
                                        </p:tgtEl>
                                        <p:attrNameLst>
                                          <p:attrName>style.visibility</p:attrName>
                                        </p:attrNameLst>
                                      </p:cBhvr>
                                      <p:to>
                                        <p:strVal val="visible"/>
                                      </p:to>
                                    </p:set>
                                    <p:animEffect transition="in" filter="wipe(down)">
                                      <p:cBhvr>
                                        <p:cTn id="16" dur="500"/>
                                        <p:tgtEl>
                                          <p:spTgt spid="43009"/>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21509"/>
                                        </p:tgtEl>
                                        <p:attrNameLst>
                                          <p:attrName>style.visibility</p:attrName>
                                        </p:attrNameLst>
                                      </p:cBhvr>
                                      <p:to>
                                        <p:strVal val="visible"/>
                                      </p:to>
                                    </p:set>
                                    <p:animEffect transition="in" filter="fade">
                                      <p:cBhvr>
                                        <p:cTn id="27" dur="1000"/>
                                        <p:tgtEl>
                                          <p:spTgt spid="21509"/>
                                        </p:tgtEl>
                                      </p:cBhvr>
                                    </p:animEffect>
                                    <p:anim calcmode="lin" valueType="num">
                                      <p:cBhvr>
                                        <p:cTn id="28" dur="1000" fill="hold"/>
                                        <p:tgtEl>
                                          <p:spTgt spid="21509"/>
                                        </p:tgtEl>
                                        <p:attrNameLst>
                                          <p:attrName>ppt_x</p:attrName>
                                        </p:attrNameLst>
                                      </p:cBhvr>
                                      <p:tavLst>
                                        <p:tav tm="0">
                                          <p:val>
                                            <p:strVal val="#ppt_x"/>
                                          </p:val>
                                        </p:tav>
                                        <p:tav tm="100000">
                                          <p:val>
                                            <p:strVal val="#ppt_x"/>
                                          </p:val>
                                        </p:tav>
                                      </p:tavLst>
                                    </p:anim>
                                    <p:anim calcmode="lin" valueType="num">
                                      <p:cBhvr>
                                        <p:cTn id="29" dur="1000" fill="hold"/>
                                        <p:tgtEl>
                                          <p:spTgt spid="2150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fade">
                                      <p:cBhvr>
                                        <p:cTn id="32" dur="1000"/>
                                        <p:tgtEl>
                                          <p:spTgt spid="21513"/>
                                        </p:tgtEl>
                                      </p:cBhvr>
                                    </p:animEffect>
                                    <p:anim calcmode="lin" valueType="num">
                                      <p:cBhvr>
                                        <p:cTn id="33" dur="1000" fill="hold"/>
                                        <p:tgtEl>
                                          <p:spTgt spid="21513"/>
                                        </p:tgtEl>
                                        <p:attrNameLst>
                                          <p:attrName>ppt_x</p:attrName>
                                        </p:attrNameLst>
                                      </p:cBhvr>
                                      <p:tavLst>
                                        <p:tav tm="0">
                                          <p:val>
                                            <p:strVal val="#ppt_x"/>
                                          </p:val>
                                        </p:tav>
                                        <p:tav tm="100000">
                                          <p:val>
                                            <p:strVal val="#ppt_x"/>
                                          </p:val>
                                        </p:tav>
                                      </p:tavLst>
                                    </p:anim>
                                    <p:anim calcmode="lin" valueType="num">
                                      <p:cBhvr>
                                        <p:cTn id="34" dur="1000" fill="hold"/>
                                        <p:tgtEl>
                                          <p:spTgt spid="21513"/>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1507"/>
                                        </p:tgtEl>
                                        <p:attrNameLst>
                                          <p:attrName>style.visibility</p:attrName>
                                        </p:attrNameLst>
                                      </p:cBhvr>
                                      <p:to>
                                        <p:strVal val="visible"/>
                                      </p:to>
                                    </p:set>
                                    <p:animEffect transition="in" filter="fade">
                                      <p:cBhvr>
                                        <p:cTn id="46" dur="1000"/>
                                        <p:tgtEl>
                                          <p:spTgt spid="21507"/>
                                        </p:tgtEl>
                                      </p:cBhvr>
                                    </p:animEffect>
                                    <p:anim calcmode="lin" valueType="num">
                                      <p:cBhvr>
                                        <p:cTn id="47" dur="1000" fill="hold"/>
                                        <p:tgtEl>
                                          <p:spTgt spid="21507"/>
                                        </p:tgtEl>
                                        <p:attrNameLst>
                                          <p:attrName>ppt_x</p:attrName>
                                        </p:attrNameLst>
                                      </p:cBhvr>
                                      <p:tavLst>
                                        <p:tav tm="0">
                                          <p:val>
                                            <p:strVal val="#ppt_x"/>
                                          </p:val>
                                        </p:tav>
                                        <p:tav tm="100000">
                                          <p:val>
                                            <p:strVal val="#ppt_x"/>
                                          </p:val>
                                        </p:tav>
                                      </p:tavLst>
                                    </p:anim>
                                    <p:anim calcmode="lin" valueType="num">
                                      <p:cBhvr>
                                        <p:cTn id="48" dur="1000" fill="hold"/>
                                        <p:tgtEl>
                                          <p:spTgt spid="21507"/>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1512"/>
                                        </p:tgtEl>
                                        <p:attrNameLst>
                                          <p:attrName>style.visibility</p:attrName>
                                        </p:attrNameLst>
                                      </p:cBhvr>
                                      <p:to>
                                        <p:strVal val="visible"/>
                                      </p:to>
                                    </p:set>
                                    <p:animEffect transition="in" filter="fade">
                                      <p:cBhvr>
                                        <p:cTn id="51" dur="1000"/>
                                        <p:tgtEl>
                                          <p:spTgt spid="21512"/>
                                        </p:tgtEl>
                                      </p:cBhvr>
                                    </p:animEffect>
                                    <p:anim calcmode="lin" valueType="num">
                                      <p:cBhvr>
                                        <p:cTn id="52" dur="1000" fill="hold"/>
                                        <p:tgtEl>
                                          <p:spTgt spid="21512"/>
                                        </p:tgtEl>
                                        <p:attrNameLst>
                                          <p:attrName>ppt_x</p:attrName>
                                        </p:attrNameLst>
                                      </p:cBhvr>
                                      <p:tavLst>
                                        <p:tav tm="0">
                                          <p:val>
                                            <p:strVal val="#ppt_x"/>
                                          </p:val>
                                        </p:tav>
                                        <p:tav tm="100000">
                                          <p:val>
                                            <p:strVal val="#ppt_x"/>
                                          </p:val>
                                        </p:tav>
                                      </p:tavLst>
                                    </p:anim>
                                    <p:anim calcmode="lin" valueType="num">
                                      <p:cBhvr>
                                        <p:cTn id="53" dur="1000" fill="hold"/>
                                        <p:tgtEl>
                                          <p:spTgt spid="21512"/>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10"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par>
                          <p:cTn id="58" fill="hold">
                            <p:stCondLst>
                              <p:cond delay="5500"/>
                            </p:stCondLst>
                            <p:childTnLst>
                              <p:par>
                                <p:cTn id="59" presetID="22" presetClass="entr" presetSubtype="4"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down)">
                                      <p:cBhvr>
                                        <p:cTn id="61" dur="500"/>
                                        <p:tgtEl>
                                          <p:spTgt spid="30"/>
                                        </p:tgtEl>
                                      </p:cBhvr>
                                    </p:animEffect>
                                  </p:childTnLst>
                                </p:cTn>
                              </p:par>
                            </p:childTnLst>
                          </p:cTn>
                        </p:par>
                        <p:par>
                          <p:cTn id="62" fill="hold">
                            <p:stCondLst>
                              <p:cond delay="6000"/>
                            </p:stCondLst>
                            <p:childTnLst>
                              <p:par>
                                <p:cTn id="63" presetID="42" presetClass="entr" presetSubtype="0" fill="hold" nodeType="afterEffect">
                                  <p:stCondLst>
                                    <p:cond delay="0"/>
                                  </p:stCondLst>
                                  <p:childTnLst>
                                    <p:set>
                                      <p:cBhvr>
                                        <p:cTn id="64" dur="1" fill="hold">
                                          <p:stCondLst>
                                            <p:cond delay="0"/>
                                          </p:stCondLst>
                                        </p:cTn>
                                        <p:tgtEl>
                                          <p:spTgt spid="21506"/>
                                        </p:tgtEl>
                                        <p:attrNameLst>
                                          <p:attrName>style.visibility</p:attrName>
                                        </p:attrNameLst>
                                      </p:cBhvr>
                                      <p:to>
                                        <p:strVal val="visible"/>
                                      </p:to>
                                    </p:set>
                                    <p:animEffect transition="in" filter="fade">
                                      <p:cBhvr>
                                        <p:cTn id="65" dur="1000"/>
                                        <p:tgtEl>
                                          <p:spTgt spid="21506"/>
                                        </p:tgtEl>
                                      </p:cBhvr>
                                    </p:animEffect>
                                    <p:anim calcmode="lin" valueType="num">
                                      <p:cBhvr>
                                        <p:cTn id="66" dur="1000" fill="hold"/>
                                        <p:tgtEl>
                                          <p:spTgt spid="21506"/>
                                        </p:tgtEl>
                                        <p:attrNameLst>
                                          <p:attrName>ppt_x</p:attrName>
                                        </p:attrNameLst>
                                      </p:cBhvr>
                                      <p:tavLst>
                                        <p:tav tm="0">
                                          <p:val>
                                            <p:strVal val="#ppt_x"/>
                                          </p:val>
                                        </p:tav>
                                        <p:tav tm="100000">
                                          <p:val>
                                            <p:strVal val="#ppt_x"/>
                                          </p:val>
                                        </p:tav>
                                      </p:tavLst>
                                    </p:anim>
                                    <p:anim calcmode="lin" valueType="num">
                                      <p:cBhvr>
                                        <p:cTn id="67" dur="1000" fill="hold"/>
                                        <p:tgtEl>
                                          <p:spTgt spid="21506"/>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1511"/>
                                        </p:tgtEl>
                                        <p:attrNameLst>
                                          <p:attrName>style.visibility</p:attrName>
                                        </p:attrNameLst>
                                      </p:cBhvr>
                                      <p:to>
                                        <p:strVal val="visible"/>
                                      </p:to>
                                    </p:set>
                                    <p:animEffect transition="in" filter="fade">
                                      <p:cBhvr>
                                        <p:cTn id="70" dur="1000"/>
                                        <p:tgtEl>
                                          <p:spTgt spid="21511"/>
                                        </p:tgtEl>
                                      </p:cBhvr>
                                    </p:animEffect>
                                    <p:anim calcmode="lin" valueType="num">
                                      <p:cBhvr>
                                        <p:cTn id="71" dur="1000" fill="hold"/>
                                        <p:tgtEl>
                                          <p:spTgt spid="21511"/>
                                        </p:tgtEl>
                                        <p:attrNameLst>
                                          <p:attrName>ppt_x</p:attrName>
                                        </p:attrNameLst>
                                      </p:cBhvr>
                                      <p:tavLst>
                                        <p:tav tm="0">
                                          <p:val>
                                            <p:strVal val="#ppt_x"/>
                                          </p:val>
                                        </p:tav>
                                        <p:tav tm="100000">
                                          <p:val>
                                            <p:strVal val="#ppt_x"/>
                                          </p:val>
                                        </p:tav>
                                      </p:tavLst>
                                    </p:anim>
                                    <p:anim calcmode="lin" valueType="num">
                                      <p:cBhvr>
                                        <p:cTn id="72" dur="1000" fill="hold"/>
                                        <p:tgtEl>
                                          <p:spTgt spid="21511"/>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10" presetClass="entr" presetSubtype="0" fill="hold" nodeType="afterEffect">
                                  <p:stCondLst>
                                    <p:cond delay="0"/>
                                  </p:stCondLst>
                                  <p:childTnLst>
                                    <p:set>
                                      <p:cBhvr>
                                        <p:cTn id="75" dur="1" fill="hold">
                                          <p:stCondLst>
                                            <p:cond delay="0"/>
                                          </p:stCondLst>
                                        </p:cTn>
                                        <p:tgtEl>
                                          <p:spTgt spid="21514"/>
                                        </p:tgtEl>
                                        <p:attrNameLst>
                                          <p:attrName>style.visibility</p:attrName>
                                        </p:attrNameLst>
                                      </p:cBhvr>
                                      <p:to>
                                        <p:strVal val="visible"/>
                                      </p:to>
                                    </p:set>
                                    <p:animEffect transition="in" filter="fade">
                                      <p:cBhvr>
                                        <p:cTn id="76" dur="500"/>
                                        <p:tgtEl>
                                          <p:spTgt spid="21514"/>
                                        </p:tgtEl>
                                      </p:cBhvr>
                                    </p:animEffect>
                                  </p:childTnLst>
                                </p:cTn>
                              </p:par>
                            </p:childTnLst>
                          </p:cTn>
                        </p:par>
                        <p:par>
                          <p:cTn id="77" fill="hold">
                            <p:stCondLst>
                              <p:cond delay="7500"/>
                            </p:stCondLst>
                            <p:childTnLst>
                              <p:par>
                                <p:cTn id="78" presetID="22" presetClass="entr" presetSubtype="4" fill="hold" grpId="0" nodeType="after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wipe(down)">
                                      <p:cBhvr>
                                        <p:cTn id="80" dur="500"/>
                                        <p:tgtEl>
                                          <p:spTgt spid="44"/>
                                        </p:tgtEl>
                                      </p:cBhvr>
                                    </p:animEffect>
                                  </p:childTnLst>
                                </p:cTn>
                              </p:par>
                            </p:childTnLst>
                          </p:cTn>
                        </p:par>
                        <p:par>
                          <p:cTn id="81" fill="hold">
                            <p:stCondLst>
                              <p:cond delay="8000"/>
                            </p:stCondLst>
                            <p:childTnLst>
                              <p:par>
                                <p:cTn id="82" presetID="42" presetClass="entr" presetSubtype="0" fill="hold" nodeType="afterEffect">
                                  <p:stCondLst>
                                    <p:cond delay="0"/>
                                  </p:stCondLst>
                                  <p:childTnLst>
                                    <p:set>
                                      <p:cBhvr>
                                        <p:cTn id="83" dur="1" fill="hold">
                                          <p:stCondLst>
                                            <p:cond delay="0"/>
                                          </p:stCondLst>
                                        </p:cTn>
                                        <p:tgtEl>
                                          <p:spTgt spid="21508"/>
                                        </p:tgtEl>
                                        <p:attrNameLst>
                                          <p:attrName>style.visibility</p:attrName>
                                        </p:attrNameLst>
                                      </p:cBhvr>
                                      <p:to>
                                        <p:strVal val="visible"/>
                                      </p:to>
                                    </p:set>
                                    <p:animEffect transition="in" filter="fade">
                                      <p:cBhvr>
                                        <p:cTn id="84" dur="1000"/>
                                        <p:tgtEl>
                                          <p:spTgt spid="21508"/>
                                        </p:tgtEl>
                                      </p:cBhvr>
                                    </p:animEffect>
                                    <p:anim calcmode="lin" valueType="num">
                                      <p:cBhvr>
                                        <p:cTn id="85" dur="1000" fill="hold"/>
                                        <p:tgtEl>
                                          <p:spTgt spid="21508"/>
                                        </p:tgtEl>
                                        <p:attrNameLst>
                                          <p:attrName>ppt_x</p:attrName>
                                        </p:attrNameLst>
                                      </p:cBhvr>
                                      <p:tavLst>
                                        <p:tav tm="0">
                                          <p:val>
                                            <p:strVal val="#ppt_x"/>
                                          </p:val>
                                        </p:tav>
                                        <p:tav tm="100000">
                                          <p:val>
                                            <p:strVal val="#ppt_x"/>
                                          </p:val>
                                        </p:tav>
                                      </p:tavLst>
                                    </p:anim>
                                    <p:anim calcmode="lin" valueType="num">
                                      <p:cBhvr>
                                        <p:cTn id="86" dur="1000" fill="hold"/>
                                        <p:tgtEl>
                                          <p:spTgt spid="21508"/>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21510"/>
                                        </p:tgtEl>
                                        <p:attrNameLst>
                                          <p:attrName>style.visibility</p:attrName>
                                        </p:attrNameLst>
                                      </p:cBhvr>
                                      <p:to>
                                        <p:strVal val="visible"/>
                                      </p:to>
                                    </p:set>
                                    <p:animEffect transition="in" filter="fade">
                                      <p:cBhvr>
                                        <p:cTn id="89" dur="1000"/>
                                        <p:tgtEl>
                                          <p:spTgt spid="21510"/>
                                        </p:tgtEl>
                                      </p:cBhvr>
                                    </p:animEffect>
                                    <p:anim calcmode="lin" valueType="num">
                                      <p:cBhvr>
                                        <p:cTn id="90" dur="1000" fill="hold"/>
                                        <p:tgtEl>
                                          <p:spTgt spid="21510"/>
                                        </p:tgtEl>
                                        <p:attrNameLst>
                                          <p:attrName>ppt_x</p:attrName>
                                        </p:attrNameLst>
                                      </p:cBhvr>
                                      <p:tavLst>
                                        <p:tav tm="0">
                                          <p:val>
                                            <p:strVal val="#ppt_x"/>
                                          </p:val>
                                        </p:tav>
                                        <p:tav tm="100000">
                                          <p:val>
                                            <p:strVal val="#ppt_x"/>
                                          </p:val>
                                        </p:tav>
                                      </p:tavLst>
                                    </p:anim>
                                    <p:anim calcmode="lin" valueType="num">
                                      <p:cBhvr>
                                        <p:cTn id="91" dur="1000" fill="hold"/>
                                        <p:tgtEl>
                                          <p:spTgt spid="215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animBg="1"/>
      <p:bldP spid="24" grpId="0" animBg="1"/>
      <p:bldP spid="40" grpId="0" animBg="1"/>
      <p:bldP spid="44" grpId="0" animBg="1"/>
      <p:bldP spid="43009" grpId="0"/>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6146" name="Text Box 5"/>
          <p:cNvSpPr txBox="1">
            <a:spLocks noChangeArrowheads="1"/>
          </p:cNvSpPr>
          <p:nvPr/>
        </p:nvSpPr>
        <p:spPr bwMode="auto">
          <a:xfrm>
            <a:off x="1166813" y="2508250"/>
            <a:ext cx="1676400" cy="366713"/>
          </a:xfrm>
          <a:prstGeom prst="rect">
            <a:avLst/>
          </a:prstGeom>
          <a:noFill/>
          <a:ln w="9525">
            <a:noFill/>
            <a:miter lim="800000"/>
            <a:headEnd/>
            <a:tailEnd/>
          </a:ln>
        </p:spPr>
        <p:txBody>
          <a:bodyPr>
            <a:spAutoFit/>
          </a:bodyPr>
          <a:lstStyle/>
          <a:p>
            <a:endParaRPr lang="ru-RU" dirty="0"/>
          </a:p>
        </p:txBody>
      </p:sp>
      <p:sp>
        <p:nvSpPr>
          <p:cNvPr id="43" name="Text Box 5"/>
          <p:cNvSpPr txBox="1">
            <a:spLocks noChangeArrowheads="1"/>
          </p:cNvSpPr>
          <p:nvPr/>
        </p:nvSpPr>
        <p:spPr bwMode="auto">
          <a:xfrm>
            <a:off x="4229621" y="2618730"/>
            <a:ext cx="1676400" cy="366713"/>
          </a:xfrm>
          <a:prstGeom prst="rect">
            <a:avLst/>
          </a:prstGeom>
          <a:noFill/>
          <a:ln w="9525">
            <a:noFill/>
            <a:miter lim="800000"/>
            <a:headEnd/>
            <a:tailEnd/>
          </a:ln>
        </p:spPr>
        <p:txBody>
          <a:bodyPr>
            <a:spAutoFit/>
          </a:bodyPr>
          <a:lstStyle/>
          <a:p>
            <a:endParaRPr lang="ru-RU" dirty="0"/>
          </a:p>
        </p:txBody>
      </p:sp>
      <p:sp>
        <p:nvSpPr>
          <p:cNvPr id="47" name="Text Box 5"/>
          <p:cNvSpPr txBox="1">
            <a:spLocks noChangeArrowheads="1"/>
          </p:cNvSpPr>
          <p:nvPr/>
        </p:nvSpPr>
        <p:spPr bwMode="auto">
          <a:xfrm>
            <a:off x="4382021" y="2771130"/>
            <a:ext cx="1676400" cy="366713"/>
          </a:xfrm>
          <a:prstGeom prst="rect">
            <a:avLst/>
          </a:prstGeom>
          <a:noFill/>
          <a:ln w="9525">
            <a:noFill/>
            <a:miter lim="800000"/>
            <a:headEnd/>
            <a:tailEnd/>
          </a:ln>
        </p:spPr>
        <p:txBody>
          <a:bodyPr>
            <a:spAutoFit/>
          </a:bodyPr>
          <a:lstStyle/>
          <a:p>
            <a:endParaRPr lang="ru-RU" dirty="0"/>
          </a:p>
        </p:txBody>
      </p:sp>
      <p:sp>
        <p:nvSpPr>
          <p:cNvPr id="51" name="Text Box 5"/>
          <p:cNvSpPr txBox="1">
            <a:spLocks noChangeArrowheads="1"/>
          </p:cNvSpPr>
          <p:nvPr/>
        </p:nvSpPr>
        <p:spPr bwMode="auto">
          <a:xfrm>
            <a:off x="4534421" y="2923530"/>
            <a:ext cx="1676400" cy="366713"/>
          </a:xfrm>
          <a:prstGeom prst="rect">
            <a:avLst/>
          </a:prstGeom>
          <a:noFill/>
          <a:ln w="9525">
            <a:noFill/>
            <a:miter lim="800000"/>
            <a:headEnd/>
            <a:tailEnd/>
          </a:ln>
        </p:spPr>
        <p:txBody>
          <a:bodyPr>
            <a:spAutoFit/>
          </a:bodyPr>
          <a:lstStyle/>
          <a:p>
            <a:endParaRPr lang="ru-RU" dirty="0"/>
          </a:p>
        </p:txBody>
      </p:sp>
      <p:cxnSp>
        <p:nvCxnSpPr>
          <p:cNvPr id="3" name="Прямая со стрелкой 2"/>
          <p:cNvCxnSpPr/>
          <p:nvPr/>
        </p:nvCxnSpPr>
        <p:spPr>
          <a:xfrm flipH="1" flipV="1">
            <a:off x="2891897" y="2618730"/>
            <a:ext cx="3532513" cy="1962398"/>
          </a:xfrm>
          <a:prstGeom prst="straightConnector1">
            <a:avLst/>
          </a:prstGeom>
          <a:ln w="2540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V="1">
            <a:off x="2843213" y="2531203"/>
            <a:ext cx="3581197" cy="2049925"/>
          </a:xfrm>
          <a:prstGeom prst="straightConnector1">
            <a:avLst/>
          </a:prstGeom>
          <a:ln w="2540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2349188" y="123906"/>
            <a:ext cx="4572000" cy="707886"/>
          </a:xfrm>
          <a:prstGeom prst="rect">
            <a:avLst/>
          </a:prstGeom>
        </p:spPr>
        <p:txBody>
          <a:bodyPr>
            <a:spAutoFit/>
          </a:bodyPr>
          <a:lstStyle/>
          <a:p>
            <a:pPr algn="ctr"/>
            <a:r>
              <a:rPr lang="ru-RU" sz="2000" b="1" i="1" dirty="0">
                <a:ln>
                  <a:solidFill>
                    <a:srgbClr val="0E1107"/>
                  </a:solidFill>
                </a:ln>
                <a:solidFill>
                  <a:srgbClr val="0E1107"/>
                </a:solidFill>
                <a:latin typeface="Book Antiqua" pitchFamily="18" charset="0"/>
                <a:cs typeface="Times New Roman" pitchFamily="18" charset="0"/>
              </a:rPr>
              <a:t>Сенсорно-моторный центр «Удивительные крышки» </a:t>
            </a:r>
          </a:p>
        </p:txBody>
      </p:sp>
      <p:sp>
        <p:nvSpPr>
          <p:cNvPr id="4" name="Овал 3"/>
          <p:cNvSpPr/>
          <p:nvPr/>
        </p:nvSpPr>
        <p:spPr>
          <a:xfrm>
            <a:off x="3364356" y="2508250"/>
            <a:ext cx="2541665" cy="2468809"/>
          </a:xfrm>
          <a:prstGeom prst="ellipse">
            <a:avLst/>
          </a:prstGeom>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a:r>
              <a:rPr lang="ru-RU" b="1" i="1" dirty="0">
                <a:latin typeface="Times New Roman" panose="02020603050405020304" pitchFamily="18" charset="0"/>
                <a:cs typeface="Times New Roman" panose="02020603050405020304" pitchFamily="18" charset="0"/>
              </a:rPr>
              <a:t>Принципы подбора развивающих  игр</a:t>
            </a:r>
          </a:p>
        </p:txBody>
      </p:sp>
      <p:sp>
        <p:nvSpPr>
          <p:cNvPr id="41" name="Овал 40"/>
          <p:cNvSpPr/>
          <p:nvPr/>
        </p:nvSpPr>
        <p:spPr>
          <a:xfrm>
            <a:off x="6058421" y="821209"/>
            <a:ext cx="2774811" cy="2602562"/>
          </a:xfrm>
          <a:prstGeom prst="ellipse">
            <a:avLst/>
          </a:prstGeom>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a:r>
              <a:rPr lang="ru-RU" b="1" i="1" dirty="0">
                <a:latin typeface="Times New Roman" panose="02020603050405020304" pitchFamily="18" charset="0"/>
                <a:cs typeface="Times New Roman" panose="02020603050405020304" pitchFamily="18" charset="0"/>
              </a:rPr>
              <a:t>П</a:t>
            </a:r>
            <a:r>
              <a:rPr lang="ru-RU" b="1" i="1" dirty="0" smtClean="0">
                <a:latin typeface="Times New Roman" panose="02020603050405020304" pitchFamily="18" charset="0"/>
                <a:cs typeface="Times New Roman" panose="02020603050405020304" pitchFamily="18" charset="0"/>
              </a:rPr>
              <a:t>остепенное </a:t>
            </a:r>
            <a:r>
              <a:rPr lang="ru-RU" b="1" i="1" dirty="0">
                <a:latin typeface="Times New Roman" panose="02020603050405020304" pitchFamily="18" charset="0"/>
                <a:cs typeface="Times New Roman" panose="02020603050405020304" pitchFamily="18" charset="0"/>
              </a:rPr>
              <a:t>усложнение задач и условий игры</a:t>
            </a:r>
          </a:p>
        </p:txBody>
      </p:sp>
      <p:sp>
        <p:nvSpPr>
          <p:cNvPr id="42" name="Овал 41"/>
          <p:cNvSpPr/>
          <p:nvPr/>
        </p:nvSpPr>
        <p:spPr>
          <a:xfrm>
            <a:off x="6058422" y="3981485"/>
            <a:ext cx="2774810" cy="2606744"/>
          </a:xfrm>
          <a:prstGeom prst="ellipse">
            <a:avLst/>
          </a:prstGeom>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a:r>
              <a:rPr lang="ru-RU" b="1" i="1" dirty="0">
                <a:latin typeface="Times New Roman" panose="02020603050405020304" pitchFamily="18" charset="0"/>
                <a:cs typeface="Times New Roman" panose="02020603050405020304" pitchFamily="18" charset="0"/>
              </a:rPr>
              <a:t>П</a:t>
            </a:r>
            <a:r>
              <a:rPr lang="ru-RU" b="1" i="1" dirty="0" smtClean="0">
                <a:latin typeface="Times New Roman" panose="02020603050405020304" pitchFamily="18" charset="0"/>
                <a:cs typeface="Times New Roman" panose="02020603050405020304" pitchFamily="18" charset="0"/>
              </a:rPr>
              <a:t>овышение </a:t>
            </a:r>
            <a:r>
              <a:rPr lang="ru-RU" b="1" i="1" dirty="0">
                <a:latin typeface="Times New Roman" panose="02020603050405020304" pitchFamily="18" charset="0"/>
                <a:cs typeface="Times New Roman" panose="02020603050405020304" pitchFamily="18" charset="0"/>
              </a:rPr>
              <a:t>умственной активности в решении предлагаемых задач</a:t>
            </a:r>
          </a:p>
        </p:txBody>
      </p:sp>
      <p:sp>
        <p:nvSpPr>
          <p:cNvPr id="45" name="Овал 44"/>
          <p:cNvSpPr/>
          <p:nvPr/>
        </p:nvSpPr>
        <p:spPr>
          <a:xfrm>
            <a:off x="332177" y="986112"/>
            <a:ext cx="2727655" cy="2586749"/>
          </a:xfrm>
          <a:prstGeom prst="ellipse">
            <a:avLst/>
          </a:prstGeom>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a:r>
              <a:rPr lang="ru-RU" b="1" i="1" dirty="0" smtClean="0">
                <a:latin typeface="Times New Roman" panose="02020603050405020304" pitchFamily="18" charset="0"/>
                <a:cs typeface="Times New Roman" panose="02020603050405020304" pitchFamily="18" charset="0"/>
              </a:rPr>
              <a:t>Совмещение </a:t>
            </a:r>
            <a:r>
              <a:rPr lang="ru-RU" b="1" i="1" dirty="0">
                <a:latin typeface="Times New Roman" panose="02020603050405020304" pitchFamily="18" charset="0"/>
                <a:cs typeface="Times New Roman" panose="02020603050405020304" pitchFamily="18" charset="0"/>
              </a:rPr>
              <a:t>в деятельности ребенка элементов </a:t>
            </a:r>
            <a:r>
              <a:rPr lang="ru-RU" b="1" i="1" dirty="0" smtClean="0">
                <a:latin typeface="Times New Roman" panose="02020603050405020304" pitchFamily="18" charset="0"/>
                <a:cs typeface="Times New Roman" panose="02020603050405020304" pitchFamily="18" charset="0"/>
              </a:rPr>
              <a:t>игр-забав по познавательной </a:t>
            </a:r>
            <a:r>
              <a:rPr lang="ru-RU" b="1" i="1" dirty="0">
                <a:latin typeface="Times New Roman" panose="02020603050405020304" pitchFamily="18" charset="0"/>
                <a:cs typeface="Times New Roman" panose="02020603050405020304" pitchFamily="18" charset="0"/>
              </a:rPr>
              <a:t>деятельности</a:t>
            </a:r>
          </a:p>
        </p:txBody>
      </p:sp>
      <p:sp>
        <p:nvSpPr>
          <p:cNvPr id="46" name="Овал 45"/>
          <p:cNvSpPr/>
          <p:nvPr/>
        </p:nvSpPr>
        <p:spPr>
          <a:xfrm>
            <a:off x="251521" y="3933056"/>
            <a:ext cx="2808311" cy="2664297"/>
          </a:xfrm>
          <a:prstGeom prst="ellipse">
            <a:avLst/>
          </a:prstGeom>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a:r>
              <a:rPr lang="ru-RU" sz="1700" b="1" i="1" dirty="0">
                <a:latin typeface="Times New Roman" panose="02020603050405020304" pitchFamily="18" charset="0"/>
                <a:cs typeface="Times New Roman" panose="02020603050405020304" pitchFamily="18" charset="0"/>
              </a:rPr>
              <a:t>Самостоятельная речевая активность ребенка</a:t>
            </a:r>
          </a:p>
        </p:txBody>
      </p:sp>
    </p:spTree>
    <p:extLst>
      <p:ext uri="{BB962C8B-B14F-4D97-AF65-F5344CB8AC3E}">
        <p14:creationId xmlns:p14="http://schemas.microsoft.com/office/powerpoint/2010/main" val="1794469926"/>
      </p:ext>
    </p:extLst>
  </p:cSld>
  <p:clrMapOvr>
    <a:masterClrMapping/>
  </p:clrMapOvr>
  <p:transition spd="slow" advClick="0" advTm="12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2770" name="Прямоугольник 3"/>
          <p:cNvSpPr>
            <a:spLocks noChangeArrowheads="1"/>
          </p:cNvSpPr>
          <p:nvPr/>
        </p:nvSpPr>
        <p:spPr bwMode="auto">
          <a:xfrm>
            <a:off x="179388" y="188913"/>
            <a:ext cx="8713787" cy="523220"/>
          </a:xfrm>
          <a:prstGeom prst="rect">
            <a:avLst/>
          </a:prstGeom>
          <a:noFill/>
          <a:ln w="9525">
            <a:noFill/>
            <a:miter lim="800000"/>
            <a:headEnd/>
            <a:tailEnd/>
          </a:ln>
        </p:spPr>
        <p:txBody>
          <a:bodyPr>
            <a:spAutoFit/>
          </a:bodyPr>
          <a:lstStyle/>
          <a:p>
            <a:pPr algn="ctr"/>
            <a:r>
              <a:rPr lang="ru-RU" sz="2800" b="1" i="1" dirty="0" smtClean="0">
                <a:ln>
                  <a:solidFill>
                    <a:srgbClr val="0E1107"/>
                  </a:solidFill>
                </a:ln>
                <a:solidFill>
                  <a:srgbClr val="0E1107"/>
                </a:solidFill>
                <a:latin typeface="Book Antiqua" pitchFamily="18" charset="0"/>
                <a:cs typeface="Times New Roman" pitchFamily="18" charset="0"/>
              </a:rPr>
              <a:t>Тренажер «Велосипед»</a:t>
            </a:r>
          </a:p>
        </p:txBody>
      </p:sp>
      <p:pic>
        <p:nvPicPr>
          <p:cNvPr id="4" name="Picture 7" descr="F:\МБДОУ 15 Екатеринбург Воспитатель года 2014\фото\DSCN1898.JPG"/>
          <p:cNvPicPr>
            <a:picLocks noChangeAspect="1" noChangeArrowheads="1"/>
          </p:cNvPicPr>
          <p:nvPr/>
        </p:nvPicPr>
        <p:blipFill>
          <a:blip r:embed="rId3" cstate="print"/>
          <a:srcRect/>
          <a:stretch>
            <a:fillRect/>
          </a:stretch>
        </p:blipFill>
        <p:spPr bwMode="auto">
          <a:xfrm>
            <a:off x="6588224" y="260648"/>
            <a:ext cx="2174039" cy="1630713"/>
          </a:xfrm>
          <a:prstGeom prst="rect">
            <a:avLst/>
          </a:prstGeom>
          <a:noFill/>
        </p:spPr>
      </p:pic>
      <p:pic>
        <p:nvPicPr>
          <p:cNvPr id="6" name="Picture 2" descr="http://lenagold.narod.ru/fon/clipart/ram/raz/zel/ramk01.png"/>
          <p:cNvPicPr>
            <a:picLocks noChangeAspect="1" noChangeArrowheads="1"/>
          </p:cNvPicPr>
          <p:nvPr/>
        </p:nvPicPr>
        <p:blipFill>
          <a:blip r:embed="rId4" cstate="print"/>
          <a:srcRect/>
          <a:stretch>
            <a:fillRect/>
          </a:stretch>
        </p:blipFill>
        <p:spPr bwMode="auto">
          <a:xfrm>
            <a:off x="6444208" y="188640"/>
            <a:ext cx="2520280" cy="1800200"/>
          </a:xfrm>
          <a:prstGeom prst="rect">
            <a:avLst/>
          </a:prstGeom>
          <a:noFill/>
        </p:spPr>
      </p:pic>
      <p:sp>
        <p:nvSpPr>
          <p:cNvPr id="28673" name="Rectangle 1"/>
          <p:cNvSpPr>
            <a:spLocks noChangeArrowheads="1"/>
          </p:cNvSpPr>
          <p:nvPr/>
        </p:nvSpPr>
        <p:spPr bwMode="auto">
          <a:xfrm>
            <a:off x="323528" y="613406"/>
            <a:ext cx="8424936" cy="61555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Средний, старший дошкольный возраст</a:t>
            </a:r>
            <a:endParaRPr kumimoji="0" lang="ru-RU"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Задача: формировать умение выполнять серию действий,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запоминать с</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5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ловесные</a:t>
            </a:r>
            <a:r>
              <a:rPr kumimoji="0" lang="ru-RU"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указания и регулировать свои действия в соответствии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 ними.</a:t>
            </a:r>
            <a:endParaRPr kumimoji="0" lang="ru-RU"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Задания постепенно усложняются. </a:t>
            </a:r>
            <a:endParaRPr kumimoji="0" lang="ru-RU"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Ведущий дает инструкцию украсить колеса велосипеда цветными крышками. Инструкция дается один раз. Ведущий проговаривает сколько крышек и какого цвета нужно взять для левого/правого колеса.</a:t>
            </a:r>
            <a:endParaRPr kumimoji="0" lang="ru-RU"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Формировать умение действовать левой и правой рукой одновременно, развитие межполушарных связей.</a:t>
            </a:r>
            <a:endParaRPr kumimoji="0" lang="ru-RU"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Задание: левое колесо  - левая рука, правое колесо – правая рука. Задание можно усложнить: для разных колес предусмотрен – разный цвет и определенная последовательность. Условие – крышки на оба колеса прикручиваются одновременно.</a:t>
            </a:r>
            <a:endParaRPr kumimoji="0" lang="ru-RU"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5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Старший дошкольный возраст</a:t>
            </a:r>
            <a:endParaRPr kumimoji="0" lang="ru-RU"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Задание взято из пособия «Учимся думать» программы «</a:t>
            </a:r>
            <a:r>
              <a:rPr kumimoji="0" lang="ru-RU" sz="15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Предшкольная</a:t>
            </a:r>
            <a:r>
              <a:rPr kumimoji="0" lang="ru-RU"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пора».</a:t>
            </a:r>
            <a:endParaRPr kumimoji="0" lang="ru-RU"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Задание направлено на установление пространственных отношений.</a:t>
            </a:r>
            <a:endParaRPr kumimoji="0" lang="ru-RU"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Задача: формировать умение производить в умственном плане перемещение объектов с опорой на рисунок.</a:t>
            </a:r>
            <a:endParaRPr kumimoji="0" lang="ru-RU"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одном из колес велосипеда накручены крышки разных цветов. Другое колесо повернулось. На колесо велосипеда нужно накрутить пропущенные крышки. При этом порядок расположения и цвета не меняются.</a:t>
            </a:r>
            <a:endParaRPr kumimoji="0" lang="ru-RU"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Задание на повторение серии в заданном порядке.</a:t>
            </a:r>
            <a:endParaRPr kumimoji="0" lang="ru-RU"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колесах велосипеда накручены цветные крышки. При этом часть крышек «потерялась». Нужно докрутить оставшиеся крышки, учитывая, что оба колеса велосипеда – одинаковые</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47743696"/>
      </p:ext>
    </p:extLst>
  </p:cSld>
  <p:clrMapOvr>
    <a:masterClrMapping/>
  </p:clrMapOvr>
  <p:transition spd="slow" advClick="0" advTm="12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pic>
        <p:nvPicPr>
          <p:cNvPr id="32771" name="Рисунок 6"/>
          <p:cNvPicPr>
            <a:picLocks noChangeAspect="1" noChangeArrowheads="1"/>
          </p:cNvPicPr>
          <p:nvPr/>
        </p:nvPicPr>
        <p:blipFill>
          <a:blip r:embed="rId4" cstate="print"/>
          <a:srcRect/>
          <a:stretch>
            <a:fillRect/>
          </a:stretch>
        </p:blipFill>
        <p:spPr bwMode="auto">
          <a:xfrm>
            <a:off x="683568" y="1787155"/>
            <a:ext cx="2016224" cy="1612540"/>
          </a:xfrm>
          <a:prstGeom prst="rect">
            <a:avLst/>
          </a:prstGeom>
          <a:noFill/>
          <a:ln w="9525">
            <a:noFill/>
            <a:miter lim="800000"/>
            <a:headEnd/>
            <a:tailEnd/>
          </a:ln>
        </p:spPr>
      </p:pic>
      <p:pic>
        <p:nvPicPr>
          <p:cNvPr id="41986" name="Picture 2" descr="http://lenagold.narod.ru/fon/clipart/ram/raz/zel/ramk01.png"/>
          <p:cNvPicPr>
            <a:picLocks noChangeAspect="1" noChangeArrowheads="1"/>
          </p:cNvPicPr>
          <p:nvPr/>
        </p:nvPicPr>
        <p:blipFill>
          <a:blip r:embed="rId5" cstate="print"/>
          <a:srcRect/>
          <a:stretch>
            <a:fillRect/>
          </a:stretch>
        </p:blipFill>
        <p:spPr bwMode="auto">
          <a:xfrm>
            <a:off x="539552" y="1681394"/>
            <a:ext cx="2304256" cy="1843404"/>
          </a:xfrm>
          <a:prstGeom prst="rect">
            <a:avLst/>
          </a:prstGeom>
          <a:noFill/>
        </p:spPr>
      </p:pic>
      <p:pic>
        <p:nvPicPr>
          <p:cNvPr id="32772" name="Рисунок 4"/>
          <p:cNvPicPr>
            <a:picLocks noChangeAspect="1" noChangeArrowheads="1"/>
          </p:cNvPicPr>
          <p:nvPr/>
        </p:nvPicPr>
        <p:blipFill>
          <a:blip r:embed="rId6" cstate="print"/>
          <a:srcRect/>
          <a:stretch>
            <a:fillRect/>
          </a:stretch>
        </p:blipFill>
        <p:spPr bwMode="auto">
          <a:xfrm>
            <a:off x="6392479" y="4152643"/>
            <a:ext cx="2058986" cy="1475331"/>
          </a:xfrm>
          <a:prstGeom prst="rect">
            <a:avLst/>
          </a:prstGeom>
          <a:noFill/>
          <a:ln w="9525">
            <a:noFill/>
            <a:miter lim="800000"/>
            <a:headEnd/>
            <a:tailEnd/>
          </a:ln>
        </p:spPr>
      </p:pic>
      <p:pic>
        <p:nvPicPr>
          <p:cNvPr id="10" name="Picture 2" descr="http://lenagold.narod.ru/fon/clipart/ram/raz/zel/ramk01.png"/>
          <p:cNvPicPr>
            <a:picLocks noChangeAspect="1" noChangeArrowheads="1"/>
          </p:cNvPicPr>
          <p:nvPr/>
        </p:nvPicPr>
        <p:blipFill>
          <a:blip r:embed="rId7" cstate="print"/>
          <a:srcRect/>
          <a:stretch>
            <a:fillRect/>
          </a:stretch>
        </p:blipFill>
        <p:spPr bwMode="auto">
          <a:xfrm>
            <a:off x="6252973" y="4005064"/>
            <a:ext cx="2308751" cy="1825869"/>
          </a:xfrm>
          <a:prstGeom prst="rect">
            <a:avLst/>
          </a:prstGeom>
          <a:noFill/>
        </p:spPr>
      </p:pic>
      <p:pic>
        <p:nvPicPr>
          <p:cNvPr id="11" name="Рисунок 10" descr="DSCN4603"/>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63233" y="1756502"/>
            <a:ext cx="2088232" cy="1548172"/>
          </a:xfrm>
          <a:prstGeom prst="rect">
            <a:avLst/>
          </a:prstGeom>
          <a:noFill/>
          <a:ln>
            <a:noFill/>
          </a:ln>
        </p:spPr>
      </p:pic>
      <p:pic>
        <p:nvPicPr>
          <p:cNvPr id="15" name="Picture 2" descr="http://lenagold.narod.ru/fon/clipart/ram/raz/zel/ramk01.png"/>
          <p:cNvPicPr>
            <a:picLocks noChangeAspect="1" noChangeArrowheads="1"/>
          </p:cNvPicPr>
          <p:nvPr/>
        </p:nvPicPr>
        <p:blipFill>
          <a:blip r:embed="rId9" cstate="print"/>
          <a:srcRect/>
          <a:stretch>
            <a:fillRect/>
          </a:stretch>
        </p:blipFill>
        <p:spPr bwMode="auto">
          <a:xfrm>
            <a:off x="6228184" y="1632177"/>
            <a:ext cx="2358330" cy="1796823"/>
          </a:xfrm>
          <a:prstGeom prst="rect">
            <a:avLst/>
          </a:prstGeom>
          <a:noFill/>
        </p:spPr>
      </p:pic>
      <p:pic>
        <p:nvPicPr>
          <p:cNvPr id="14" name="Рисунок 13" descr="DSCN4605"/>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33332" y="1197952"/>
            <a:ext cx="2047353" cy="1418501"/>
          </a:xfrm>
          <a:prstGeom prst="rect">
            <a:avLst/>
          </a:prstGeom>
          <a:noFill/>
          <a:ln>
            <a:noFill/>
          </a:ln>
        </p:spPr>
      </p:pic>
      <p:pic>
        <p:nvPicPr>
          <p:cNvPr id="20" name="Picture 2" descr="http://lenagold.narod.ru/fon/clipart/ram/raz/zel/ramk01.png"/>
          <p:cNvPicPr>
            <a:picLocks noChangeAspect="1" noChangeArrowheads="1"/>
          </p:cNvPicPr>
          <p:nvPr/>
        </p:nvPicPr>
        <p:blipFill>
          <a:blip r:embed="rId11" cstate="print"/>
          <a:srcRect/>
          <a:stretch>
            <a:fillRect/>
          </a:stretch>
        </p:blipFill>
        <p:spPr bwMode="auto">
          <a:xfrm>
            <a:off x="3431816" y="1057123"/>
            <a:ext cx="2250387" cy="1722574"/>
          </a:xfrm>
          <a:prstGeom prst="rect">
            <a:avLst/>
          </a:prstGeom>
          <a:noFill/>
        </p:spPr>
      </p:pic>
      <p:pic>
        <p:nvPicPr>
          <p:cNvPr id="13" name="Рисунок 12" descr="DSCN4595"/>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7101" y="4171685"/>
            <a:ext cx="2062691" cy="1476164"/>
          </a:xfrm>
          <a:prstGeom prst="rect">
            <a:avLst/>
          </a:prstGeom>
          <a:noFill/>
          <a:ln>
            <a:noFill/>
          </a:ln>
        </p:spPr>
      </p:pic>
      <p:pic>
        <p:nvPicPr>
          <p:cNvPr id="22" name="Picture 2" descr="http://lenagold.narod.ru/fon/clipart/ram/raz/zel/ramk01.png"/>
          <p:cNvPicPr>
            <a:picLocks noChangeAspect="1" noChangeArrowheads="1"/>
          </p:cNvPicPr>
          <p:nvPr/>
        </p:nvPicPr>
        <p:blipFill>
          <a:blip r:embed="rId5" cstate="print"/>
          <a:srcRect/>
          <a:stretch>
            <a:fillRect/>
          </a:stretch>
        </p:blipFill>
        <p:spPr bwMode="auto">
          <a:xfrm>
            <a:off x="560801" y="4005064"/>
            <a:ext cx="2261758" cy="1809406"/>
          </a:xfrm>
          <a:prstGeom prst="rect">
            <a:avLst/>
          </a:prstGeom>
          <a:noFill/>
        </p:spPr>
      </p:pic>
      <p:pic>
        <p:nvPicPr>
          <p:cNvPr id="12" name="Рисунок 11" descr="DSCN4604"/>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45920" y="4519121"/>
            <a:ext cx="2052228" cy="1584176"/>
          </a:xfrm>
          <a:prstGeom prst="rect">
            <a:avLst/>
          </a:prstGeom>
          <a:noFill/>
          <a:ln>
            <a:noFill/>
          </a:ln>
        </p:spPr>
      </p:pic>
      <p:pic>
        <p:nvPicPr>
          <p:cNvPr id="21" name="Picture 2" descr="http://lenagold.narod.ru/fon/clipart/ram/raz/zel/ramk01.png"/>
          <p:cNvPicPr>
            <a:picLocks noChangeAspect="1" noChangeArrowheads="1"/>
          </p:cNvPicPr>
          <p:nvPr/>
        </p:nvPicPr>
        <p:blipFill>
          <a:blip r:embed="rId7" cstate="print"/>
          <a:srcRect/>
          <a:stretch>
            <a:fillRect/>
          </a:stretch>
        </p:blipFill>
        <p:spPr bwMode="auto">
          <a:xfrm>
            <a:off x="3363383" y="4388999"/>
            <a:ext cx="2217302" cy="1844420"/>
          </a:xfrm>
          <a:prstGeom prst="rect">
            <a:avLst/>
          </a:prstGeom>
          <a:noFill/>
        </p:spPr>
      </p:pic>
    </p:spTree>
  </p:cSld>
  <p:clrMapOvr>
    <a:masterClrMapping/>
  </p:clrMapOvr>
  <p:transition spd="slow" advClick="0" advTm="12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2770" name="Прямоугольник 3"/>
          <p:cNvSpPr>
            <a:spLocks noChangeArrowheads="1"/>
          </p:cNvSpPr>
          <p:nvPr/>
        </p:nvSpPr>
        <p:spPr bwMode="auto">
          <a:xfrm>
            <a:off x="-468560" y="404664"/>
            <a:ext cx="7129487" cy="954107"/>
          </a:xfrm>
          <a:prstGeom prst="rect">
            <a:avLst/>
          </a:prstGeom>
          <a:noFill/>
          <a:ln w="9525">
            <a:noFill/>
            <a:miter lim="800000"/>
            <a:headEnd/>
            <a:tailEnd/>
          </a:ln>
        </p:spPr>
        <p:txBody>
          <a:bodyPr wrap="square">
            <a:spAutoFit/>
          </a:bodyPr>
          <a:lstStyle/>
          <a:p>
            <a:pPr algn="ctr"/>
            <a:r>
              <a:rPr lang="ru-RU" sz="2800" b="1" i="1" dirty="0" smtClean="0">
                <a:ln>
                  <a:solidFill>
                    <a:srgbClr val="0E1107"/>
                  </a:solidFill>
                </a:ln>
                <a:solidFill>
                  <a:srgbClr val="0E1107"/>
                </a:solidFill>
                <a:latin typeface="Book Antiqua" pitchFamily="18" charset="0"/>
                <a:cs typeface="Times New Roman" pitchFamily="18" charset="0"/>
              </a:rPr>
              <a:t>Тренажер </a:t>
            </a:r>
            <a:r>
              <a:rPr lang="ru-RU" sz="2800" b="1" i="1" dirty="0" smtClean="0"/>
              <a:t> </a:t>
            </a:r>
          </a:p>
          <a:p>
            <a:pPr algn="ctr"/>
            <a:r>
              <a:rPr lang="ru-RU" sz="2800" b="1" i="1" dirty="0" smtClean="0">
                <a:ln>
                  <a:solidFill>
                    <a:srgbClr val="0E1107"/>
                  </a:solidFill>
                </a:ln>
                <a:solidFill>
                  <a:srgbClr val="0E1107"/>
                </a:solidFill>
                <a:latin typeface="Book Antiqua" pitchFamily="18" charset="0"/>
                <a:cs typeface="Times New Roman" pitchFamily="18" charset="0"/>
              </a:rPr>
              <a:t>«Малые таблицы»</a:t>
            </a:r>
          </a:p>
        </p:txBody>
      </p:sp>
      <p:sp>
        <p:nvSpPr>
          <p:cNvPr id="28673" name="Rectangle 1"/>
          <p:cNvSpPr>
            <a:spLocks noChangeArrowheads="1"/>
          </p:cNvSpPr>
          <p:nvPr/>
        </p:nvSpPr>
        <p:spPr bwMode="auto">
          <a:xfrm>
            <a:off x="179512" y="1556792"/>
            <a:ext cx="8208912"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latin typeface="Times New Roman" pitchFamily="18" charset="0"/>
                <a:cs typeface="Times New Roman" pitchFamily="18" charset="0"/>
              </a:rPr>
              <a:t>Подходит для работы индивидуально, в парах и малых группах.</a:t>
            </a:r>
          </a:p>
          <a:p>
            <a:pPr marL="342900" indent="-342900">
              <a:buAutoNum type="arabicParenR"/>
            </a:pPr>
            <a:r>
              <a:rPr lang="ru-RU" sz="1600" dirty="0" smtClean="0">
                <a:latin typeface="Times New Roman" pitchFamily="18" charset="0"/>
                <a:cs typeface="Times New Roman" pitchFamily="18" charset="0"/>
              </a:rPr>
              <a:t>Задание направлено на выстраивание ряда из групп </a:t>
            </a:r>
          </a:p>
          <a:p>
            <a:pPr marL="342900" indent="-342900">
              <a:buAutoNum type="arabicParenR"/>
            </a:pPr>
            <a:r>
              <a:rPr lang="ru-RU" sz="1600" dirty="0" smtClean="0">
                <a:latin typeface="Times New Roman" pitchFamily="18" charset="0"/>
                <a:cs typeface="Times New Roman" pitchFamily="18" charset="0"/>
              </a:rPr>
              <a:t>предметов (для старшего дошкольного возраста)</a:t>
            </a:r>
          </a:p>
          <a:p>
            <a:r>
              <a:rPr lang="ru-RU" sz="1600" dirty="0" smtClean="0">
                <a:latin typeface="Times New Roman" pitchFamily="18" charset="0"/>
                <a:cs typeface="Times New Roman" pitchFamily="18" charset="0"/>
              </a:rPr>
              <a:t>Задача:  формировать умение выстраивать ряды или фигуры </a:t>
            </a:r>
          </a:p>
          <a:p>
            <a:r>
              <a:rPr lang="ru-RU" sz="1600" dirty="0" smtClean="0">
                <a:latin typeface="Times New Roman" pitchFamily="18" charset="0"/>
                <a:cs typeface="Times New Roman" pitchFamily="18" charset="0"/>
              </a:rPr>
              <a:t>на основе выделенных оснований изменения признаков. </a:t>
            </a:r>
          </a:p>
          <a:p>
            <a:pPr lvl="0"/>
            <a:r>
              <a:rPr lang="ru-RU" sz="1600" dirty="0" smtClean="0">
                <a:latin typeface="Times New Roman" pitchFamily="18" charset="0"/>
                <a:cs typeface="Times New Roman" pitchFamily="18" charset="0"/>
              </a:rPr>
              <a:t>Накрути крышки 4 цветов так, что бы рядом в столбиках и </a:t>
            </a:r>
          </a:p>
          <a:p>
            <a:pPr lvl="0"/>
            <a:r>
              <a:rPr lang="ru-RU" sz="1600" dirty="0" smtClean="0">
                <a:latin typeface="Times New Roman" pitchFamily="18" charset="0"/>
                <a:cs typeface="Times New Roman" pitchFamily="18" charset="0"/>
              </a:rPr>
              <a:t>рядах не было одинаковых по цвету (по диагонали можно).</a:t>
            </a:r>
          </a:p>
          <a:p>
            <a:pPr lvl="0"/>
            <a:r>
              <a:rPr lang="ru-RU" sz="1600" dirty="0" smtClean="0">
                <a:latin typeface="Times New Roman" pitchFamily="18" charset="0"/>
                <a:cs typeface="Times New Roman" pitchFamily="18" charset="0"/>
              </a:rPr>
              <a:t>Накрути крышки 4 цветов так, чтобы в рядах и столбиках цвета не повторялись.</a:t>
            </a:r>
            <a:endParaRPr lang="ru-RU" sz="1600" dirty="0">
              <a:latin typeface="Times New Roman" pitchFamily="18" charset="0"/>
              <a:cs typeface="Times New Roman" pitchFamily="18" charset="0"/>
            </a:endParaRPr>
          </a:p>
        </p:txBody>
      </p:sp>
      <p:pic>
        <p:nvPicPr>
          <p:cNvPr id="7" name="Picture 3" descr="F:\МБДОУ 15 Екатеринбург Воспитатель года 2014\фото\DSCN1854.JPG"/>
          <p:cNvPicPr>
            <a:picLocks noChangeAspect="1" noChangeArrowheads="1"/>
          </p:cNvPicPr>
          <p:nvPr/>
        </p:nvPicPr>
        <p:blipFill>
          <a:blip r:embed="rId3" cstate="print"/>
          <a:srcRect/>
          <a:stretch>
            <a:fillRect/>
          </a:stretch>
        </p:blipFill>
        <p:spPr bwMode="auto">
          <a:xfrm>
            <a:off x="6012160" y="332656"/>
            <a:ext cx="2700874" cy="2592911"/>
          </a:xfrm>
          <a:prstGeom prst="rect">
            <a:avLst/>
          </a:prstGeom>
          <a:noFill/>
        </p:spPr>
      </p:pic>
      <p:pic>
        <p:nvPicPr>
          <p:cNvPr id="8" name="Picture 2" descr="http://lenagold.narod.ru/fon/clipart/ram/raz/zel/ramk01.png"/>
          <p:cNvPicPr>
            <a:picLocks noChangeAspect="1" noChangeArrowheads="1"/>
          </p:cNvPicPr>
          <p:nvPr/>
        </p:nvPicPr>
        <p:blipFill>
          <a:blip r:embed="rId4" cstate="print"/>
          <a:srcRect/>
          <a:stretch>
            <a:fillRect/>
          </a:stretch>
        </p:blipFill>
        <p:spPr bwMode="auto">
          <a:xfrm>
            <a:off x="5868144" y="260648"/>
            <a:ext cx="3024336" cy="2880320"/>
          </a:xfrm>
          <a:prstGeom prst="rect">
            <a:avLst/>
          </a:prstGeom>
          <a:noFill/>
        </p:spPr>
      </p:pic>
    </p:spTree>
    <p:extLst>
      <p:ext uri="{BB962C8B-B14F-4D97-AF65-F5344CB8AC3E}">
        <p14:creationId xmlns:p14="http://schemas.microsoft.com/office/powerpoint/2010/main" val="747743696"/>
      </p:ext>
    </p:extLst>
  </p:cSld>
  <p:clrMapOvr>
    <a:masterClrMapping/>
  </p:clrMapOvr>
  <p:transition spd="slow" advClick="0" advTm="12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35720" y="1"/>
            <a:ext cx="9179719" cy="6858000"/>
          </a:xfrm>
          <a:prstGeom prst="rect">
            <a:avLst/>
          </a:prstGeom>
          <a:noFill/>
          <a:ln w="9525">
            <a:noFill/>
            <a:miter lim="800000"/>
            <a:headEnd/>
            <a:tailEnd/>
          </a:ln>
          <a:effectLst/>
        </p:spPr>
      </p:pic>
      <p:pic>
        <p:nvPicPr>
          <p:cNvPr id="5122" name="Picture 2"/>
          <p:cNvPicPr>
            <a:picLocks noChangeAspect="1" noChangeArrowheads="1"/>
          </p:cNvPicPr>
          <p:nvPr/>
        </p:nvPicPr>
        <p:blipFill>
          <a:blip r:embed="rId4" cstate="print"/>
          <a:srcRect/>
          <a:stretch>
            <a:fillRect/>
          </a:stretch>
        </p:blipFill>
        <p:spPr bwMode="auto">
          <a:xfrm>
            <a:off x="6876256" y="1052736"/>
            <a:ext cx="1800200" cy="2400267"/>
          </a:xfrm>
          <a:prstGeom prst="rect">
            <a:avLst/>
          </a:prstGeom>
          <a:noFill/>
          <a:ln w="9525">
            <a:noFill/>
            <a:miter lim="800000"/>
            <a:headEnd/>
            <a:tailEnd/>
          </a:ln>
          <a:effectLst/>
        </p:spPr>
      </p:pic>
      <p:pic>
        <p:nvPicPr>
          <p:cNvPr id="5123" name="Picture 3"/>
          <p:cNvPicPr>
            <a:picLocks noChangeAspect="1" noChangeArrowheads="1"/>
          </p:cNvPicPr>
          <p:nvPr/>
        </p:nvPicPr>
        <p:blipFill>
          <a:blip r:embed="rId5" cstate="print"/>
          <a:srcRect/>
          <a:stretch>
            <a:fillRect/>
          </a:stretch>
        </p:blipFill>
        <p:spPr bwMode="auto">
          <a:xfrm flipH="1">
            <a:off x="3131840" y="2708920"/>
            <a:ext cx="2865919" cy="2149682"/>
          </a:xfrm>
          <a:prstGeom prst="rect">
            <a:avLst/>
          </a:prstGeom>
          <a:noFill/>
          <a:ln w="9525">
            <a:noFill/>
            <a:miter lim="800000"/>
            <a:headEnd/>
            <a:tailEnd/>
          </a:ln>
          <a:effectLst/>
        </p:spPr>
      </p:pic>
      <p:pic>
        <p:nvPicPr>
          <p:cNvPr id="5124" name="Picture 4"/>
          <p:cNvPicPr>
            <a:picLocks noChangeAspect="1" noChangeArrowheads="1"/>
          </p:cNvPicPr>
          <p:nvPr/>
        </p:nvPicPr>
        <p:blipFill>
          <a:blip r:embed="rId6" cstate="print"/>
          <a:srcRect/>
          <a:stretch>
            <a:fillRect/>
          </a:stretch>
        </p:blipFill>
        <p:spPr bwMode="auto">
          <a:xfrm>
            <a:off x="539552" y="4005064"/>
            <a:ext cx="1744343" cy="2325791"/>
          </a:xfrm>
          <a:prstGeom prst="rect">
            <a:avLst/>
          </a:prstGeom>
          <a:noFill/>
          <a:ln w="9525">
            <a:noFill/>
            <a:miter lim="800000"/>
            <a:headEnd/>
            <a:tailEnd/>
          </a:ln>
          <a:effectLst/>
        </p:spPr>
      </p:pic>
      <p:pic>
        <p:nvPicPr>
          <p:cNvPr id="5126" name="Picture 6" descr="F:\МБДОУ 15 Екатеринбург Воспитатель года 2014\фото\DSCN1873.JPG"/>
          <p:cNvPicPr>
            <a:picLocks noChangeAspect="1" noChangeArrowheads="1"/>
          </p:cNvPicPr>
          <p:nvPr/>
        </p:nvPicPr>
        <p:blipFill>
          <a:blip r:embed="rId7" cstate="print"/>
          <a:srcRect/>
          <a:stretch>
            <a:fillRect/>
          </a:stretch>
        </p:blipFill>
        <p:spPr bwMode="auto">
          <a:xfrm>
            <a:off x="467544" y="1052736"/>
            <a:ext cx="2450823" cy="1838325"/>
          </a:xfrm>
          <a:prstGeom prst="rect">
            <a:avLst/>
          </a:prstGeom>
          <a:noFill/>
        </p:spPr>
      </p:pic>
      <p:pic>
        <p:nvPicPr>
          <p:cNvPr id="5127" name="Picture 7" descr="F:\Фото, презентации\семинар  межрег фото МБДОУ15 30.10.13\Екатеринбург октябрь семинар ВЕНТАНА 2013\P1030637.JPG"/>
          <p:cNvPicPr>
            <a:picLocks noChangeAspect="1" noChangeArrowheads="1"/>
          </p:cNvPicPr>
          <p:nvPr/>
        </p:nvPicPr>
        <p:blipFill>
          <a:blip r:embed="rId8" cstate="print"/>
          <a:srcRect/>
          <a:stretch>
            <a:fillRect/>
          </a:stretch>
        </p:blipFill>
        <p:spPr bwMode="auto">
          <a:xfrm>
            <a:off x="6228184" y="4581128"/>
            <a:ext cx="2479147" cy="1859360"/>
          </a:xfrm>
          <a:prstGeom prst="rect">
            <a:avLst/>
          </a:prstGeom>
          <a:noFill/>
        </p:spPr>
      </p:pic>
      <p:pic>
        <p:nvPicPr>
          <p:cNvPr id="20" name="Picture 2" descr="http://lenagold.narod.ru/fon/clipart/ram/raz/zel/ramk01.png"/>
          <p:cNvPicPr>
            <a:picLocks noChangeAspect="1" noChangeArrowheads="1"/>
          </p:cNvPicPr>
          <p:nvPr/>
        </p:nvPicPr>
        <p:blipFill>
          <a:blip r:embed="rId9" cstate="print"/>
          <a:srcRect/>
          <a:stretch>
            <a:fillRect/>
          </a:stretch>
        </p:blipFill>
        <p:spPr bwMode="auto">
          <a:xfrm>
            <a:off x="3059832" y="2610383"/>
            <a:ext cx="3096344" cy="2330785"/>
          </a:xfrm>
          <a:prstGeom prst="rect">
            <a:avLst/>
          </a:prstGeom>
          <a:noFill/>
        </p:spPr>
      </p:pic>
      <p:pic>
        <p:nvPicPr>
          <p:cNvPr id="26" name="Picture 2" descr="http://lenagold.narod.ru/fon/clipart/ram/raz/zel/ramk01.png"/>
          <p:cNvPicPr>
            <a:picLocks noChangeAspect="1" noChangeArrowheads="1"/>
          </p:cNvPicPr>
          <p:nvPr/>
        </p:nvPicPr>
        <p:blipFill>
          <a:blip r:embed="rId9" cstate="print"/>
          <a:srcRect/>
          <a:stretch>
            <a:fillRect/>
          </a:stretch>
        </p:blipFill>
        <p:spPr bwMode="auto">
          <a:xfrm>
            <a:off x="6047656" y="4464625"/>
            <a:ext cx="2772816" cy="2087248"/>
          </a:xfrm>
          <a:prstGeom prst="rect">
            <a:avLst/>
          </a:prstGeom>
          <a:noFill/>
        </p:spPr>
      </p:pic>
      <p:pic>
        <p:nvPicPr>
          <p:cNvPr id="27" name="Picture 2" descr="http://lenagold.narod.ru/fon/clipart/ram/raz/zel/ramk01.png"/>
          <p:cNvPicPr>
            <a:picLocks noChangeAspect="1" noChangeArrowheads="1"/>
          </p:cNvPicPr>
          <p:nvPr/>
        </p:nvPicPr>
        <p:blipFill>
          <a:blip r:embed="rId9" cstate="print"/>
          <a:srcRect/>
          <a:stretch>
            <a:fillRect/>
          </a:stretch>
        </p:blipFill>
        <p:spPr bwMode="auto">
          <a:xfrm>
            <a:off x="395536" y="980728"/>
            <a:ext cx="2772816" cy="2087248"/>
          </a:xfrm>
          <a:prstGeom prst="rect">
            <a:avLst/>
          </a:prstGeom>
          <a:noFill/>
        </p:spPr>
      </p:pic>
      <p:pic>
        <p:nvPicPr>
          <p:cNvPr id="28" name="Picture 2" descr="http://lenagold.narod.ru/fon/clipart/ram/raz/zel/ramk01.png"/>
          <p:cNvPicPr>
            <a:picLocks noChangeAspect="1" noChangeArrowheads="1"/>
          </p:cNvPicPr>
          <p:nvPr/>
        </p:nvPicPr>
        <p:blipFill>
          <a:blip r:embed="rId9" cstate="print"/>
          <a:srcRect/>
          <a:stretch>
            <a:fillRect/>
          </a:stretch>
        </p:blipFill>
        <p:spPr bwMode="auto">
          <a:xfrm rot="5400000">
            <a:off x="79458" y="4249134"/>
            <a:ext cx="2556792" cy="1924635"/>
          </a:xfrm>
          <a:prstGeom prst="rect">
            <a:avLst/>
          </a:prstGeom>
          <a:noFill/>
        </p:spPr>
      </p:pic>
      <p:pic>
        <p:nvPicPr>
          <p:cNvPr id="29" name="Picture 2" descr="http://lenagold.narod.ru/fon/clipart/ram/raz/zel/ramk01.png"/>
          <p:cNvPicPr>
            <a:picLocks noChangeAspect="1" noChangeArrowheads="1"/>
          </p:cNvPicPr>
          <p:nvPr/>
        </p:nvPicPr>
        <p:blipFill>
          <a:blip r:embed="rId9" cstate="print"/>
          <a:srcRect/>
          <a:stretch>
            <a:fillRect/>
          </a:stretch>
        </p:blipFill>
        <p:spPr bwMode="auto">
          <a:xfrm rot="5400000">
            <a:off x="6488170" y="1296807"/>
            <a:ext cx="2556792" cy="1924635"/>
          </a:xfrm>
          <a:prstGeom prst="rect">
            <a:avLst/>
          </a:prstGeom>
          <a:noFill/>
        </p:spPr>
      </p:pic>
    </p:spTree>
  </p:cSld>
  <p:clrMapOvr>
    <a:masterClrMapping/>
  </p:clrMapOvr>
  <p:transition spd="slow" advClick="0" advTm="12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2770" name="Прямоугольник 3"/>
          <p:cNvSpPr>
            <a:spLocks noChangeArrowheads="1"/>
          </p:cNvSpPr>
          <p:nvPr/>
        </p:nvSpPr>
        <p:spPr bwMode="auto">
          <a:xfrm>
            <a:off x="2555776" y="188640"/>
            <a:ext cx="3816425" cy="954107"/>
          </a:xfrm>
          <a:prstGeom prst="rect">
            <a:avLst/>
          </a:prstGeom>
          <a:noFill/>
          <a:ln w="9525">
            <a:noFill/>
            <a:miter lim="800000"/>
            <a:headEnd/>
            <a:tailEnd/>
          </a:ln>
        </p:spPr>
        <p:txBody>
          <a:bodyPr wrap="square">
            <a:spAutoFit/>
          </a:bodyPr>
          <a:lstStyle/>
          <a:p>
            <a:pPr algn="ctr"/>
            <a:r>
              <a:rPr lang="ru-RU" sz="2800" b="1" i="1" dirty="0" smtClean="0">
                <a:ln>
                  <a:solidFill>
                    <a:srgbClr val="0E1107"/>
                  </a:solidFill>
                </a:ln>
                <a:solidFill>
                  <a:srgbClr val="0E1107"/>
                </a:solidFill>
                <a:latin typeface="Book Antiqua" pitchFamily="18" charset="0"/>
                <a:cs typeface="Times New Roman" pitchFamily="18" charset="0"/>
              </a:rPr>
              <a:t>Тренажер </a:t>
            </a:r>
            <a:r>
              <a:rPr lang="ru-RU" sz="2800" b="1" i="1" dirty="0" smtClean="0"/>
              <a:t> </a:t>
            </a:r>
          </a:p>
          <a:p>
            <a:pPr algn="ctr"/>
            <a:r>
              <a:rPr lang="ru-RU" sz="2800" b="1" i="1" dirty="0" smtClean="0">
                <a:ln>
                  <a:solidFill>
                    <a:srgbClr val="0E1107"/>
                  </a:solidFill>
                </a:ln>
                <a:solidFill>
                  <a:srgbClr val="0E1107"/>
                </a:solidFill>
                <a:latin typeface="Book Antiqua" pitchFamily="18" charset="0"/>
                <a:cs typeface="Times New Roman" pitchFamily="18" charset="0"/>
              </a:rPr>
              <a:t>«Большие таблицы»</a:t>
            </a:r>
          </a:p>
        </p:txBody>
      </p:sp>
      <p:sp>
        <p:nvSpPr>
          <p:cNvPr id="28673" name="Rectangle 1"/>
          <p:cNvSpPr>
            <a:spLocks noChangeArrowheads="1"/>
          </p:cNvSpPr>
          <p:nvPr/>
        </p:nvSpPr>
        <p:spPr bwMode="auto">
          <a:xfrm>
            <a:off x="467544" y="1456521"/>
            <a:ext cx="8208912" cy="54014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ru-RU" sz="1500" dirty="0" smtClean="0">
                <a:latin typeface="Times New Roman" pitchFamily="18" charset="0"/>
                <a:cs typeface="Times New Roman" pitchFamily="18" charset="0"/>
              </a:rPr>
              <a:t>Задание взято из пособия «Учимся думать» </a:t>
            </a:r>
          </a:p>
          <a:p>
            <a:pPr lvl="0" algn="ctr"/>
            <a:r>
              <a:rPr lang="ru-RU" sz="1500" dirty="0" smtClean="0">
                <a:latin typeface="Times New Roman" pitchFamily="18" charset="0"/>
                <a:cs typeface="Times New Roman" pitchFamily="18" charset="0"/>
              </a:rPr>
              <a:t>программы «</a:t>
            </a:r>
            <a:r>
              <a:rPr lang="ru-RU" sz="1500" dirty="0" err="1" smtClean="0">
                <a:latin typeface="Times New Roman" pitchFamily="18" charset="0"/>
                <a:cs typeface="Times New Roman" pitchFamily="18" charset="0"/>
              </a:rPr>
              <a:t>Предшкольная</a:t>
            </a:r>
            <a:r>
              <a:rPr lang="ru-RU" sz="1500" dirty="0" smtClean="0">
                <a:latin typeface="Times New Roman" pitchFamily="18" charset="0"/>
                <a:cs typeface="Times New Roman" pitchFamily="18" charset="0"/>
              </a:rPr>
              <a:t> пора» (старший дошкольный возраст).</a:t>
            </a:r>
          </a:p>
          <a:p>
            <a:r>
              <a:rPr lang="ru-RU" sz="1500" dirty="0" smtClean="0">
                <a:latin typeface="Times New Roman" pitchFamily="18" charset="0"/>
                <a:cs typeface="Times New Roman" pitchFamily="18" charset="0"/>
              </a:rPr>
              <a:t>Задание направлено на установление пространственных отношений.</a:t>
            </a:r>
          </a:p>
          <a:p>
            <a:r>
              <a:rPr lang="ru-RU" sz="1500" dirty="0" smtClean="0">
                <a:latin typeface="Times New Roman" pitchFamily="18" charset="0"/>
                <a:cs typeface="Times New Roman" pitchFamily="18" charset="0"/>
              </a:rPr>
              <a:t>Задача: формировать умение производить в умственном плане перемещение объектов с опорой на рисунок.</a:t>
            </a:r>
          </a:p>
          <a:p>
            <a:r>
              <a:rPr lang="ru-RU" sz="1500" dirty="0" smtClean="0">
                <a:latin typeface="Times New Roman" pitchFamily="18" charset="0"/>
                <a:cs typeface="Times New Roman" pitchFamily="18" charset="0"/>
              </a:rPr>
              <a:t>На тренажере накручен верхний ряд крышек. Накрути крышки на второй ряд в обратном порядке (крайняя правая становится первой слева и т.д.), соблюдая последовательность.</a:t>
            </a:r>
          </a:p>
          <a:p>
            <a:r>
              <a:rPr lang="ru-RU" sz="1500" dirty="0" smtClean="0">
                <a:latin typeface="Times New Roman" pitchFamily="18" charset="0"/>
                <a:cs typeface="Times New Roman" pitchFamily="18" charset="0"/>
              </a:rPr>
              <a:t> </a:t>
            </a:r>
          </a:p>
          <a:p>
            <a:pPr lvl="0"/>
            <a:r>
              <a:rPr lang="ru-RU" sz="1500" dirty="0" smtClean="0">
                <a:latin typeface="Times New Roman" pitchFamily="18" charset="0"/>
                <a:cs typeface="Times New Roman" pitchFamily="18" charset="0"/>
              </a:rPr>
              <a:t>Задача: формировать умение выделять звук в слове, производить звуковой анализ простых слов. </a:t>
            </a:r>
          </a:p>
          <a:p>
            <a:r>
              <a:rPr lang="ru-RU" sz="1500" dirty="0" smtClean="0">
                <a:latin typeface="Times New Roman" pitchFamily="18" charset="0"/>
                <a:cs typeface="Times New Roman" pitchFamily="18" charset="0"/>
              </a:rPr>
              <a:t>Подходит для индивидуальной работы, в парах, подгруппах (для старшего дошкольного возраста).</a:t>
            </a:r>
          </a:p>
          <a:p>
            <a:r>
              <a:rPr lang="ru-RU" sz="1500" dirty="0" smtClean="0">
                <a:latin typeface="Times New Roman" pitchFamily="18" charset="0"/>
                <a:cs typeface="Times New Roman" pitchFamily="18" charset="0"/>
              </a:rPr>
              <a:t>Дети получают картинку с изображением какого-либо объекта. Используя цветные крышки, составить схему данных слов.</a:t>
            </a:r>
          </a:p>
          <a:p>
            <a:r>
              <a:rPr lang="ru-RU" sz="1500" dirty="0" smtClean="0">
                <a:latin typeface="Times New Roman" pitchFamily="18" charset="0"/>
                <a:cs typeface="Times New Roman" pitchFamily="18" charset="0"/>
              </a:rPr>
              <a:t> </a:t>
            </a:r>
          </a:p>
          <a:p>
            <a:pPr lvl="0"/>
            <a:r>
              <a:rPr lang="ru-RU" sz="1500" dirty="0" smtClean="0">
                <a:latin typeface="Times New Roman" pitchFamily="18" charset="0"/>
                <a:cs typeface="Times New Roman" pitchFamily="18" charset="0"/>
              </a:rPr>
              <a:t>Задание на выделение фигуры из фона. (старший дошкольный возраст)</a:t>
            </a:r>
          </a:p>
          <a:p>
            <a:r>
              <a:rPr lang="ru-RU" sz="1500" dirty="0" smtClean="0">
                <a:latin typeface="Times New Roman" pitchFamily="18" charset="0"/>
                <a:cs typeface="Times New Roman" pitchFamily="18" charset="0"/>
              </a:rPr>
              <a:t>На одном из тренажеров выложен рисунок одного цвета. Остальное пространство занято крышками определенного цвета.  Ребенок должен скопировать только рисунок.</a:t>
            </a:r>
          </a:p>
          <a:p>
            <a:r>
              <a:rPr lang="ru-RU" sz="1500" dirty="0" smtClean="0">
                <a:latin typeface="Times New Roman" pitchFamily="18" charset="0"/>
                <a:cs typeface="Times New Roman" pitchFamily="18" charset="0"/>
              </a:rPr>
              <a:t> </a:t>
            </a:r>
          </a:p>
          <a:p>
            <a:pPr lvl="0"/>
            <a:r>
              <a:rPr lang="ru-RU" sz="1500" dirty="0" smtClean="0">
                <a:latin typeface="Times New Roman" pitchFamily="18" charset="0"/>
                <a:cs typeface="Times New Roman" pitchFamily="18" charset="0"/>
              </a:rPr>
              <a:t>Задача: формировать умение выделять признаки, по которым построена или может быть построена серия.</a:t>
            </a:r>
          </a:p>
          <a:p>
            <a:r>
              <a:rPr lang="ru-RU" sz="1500" dirty="0" smtClean="0">
                <a:latin typeface="Times New Roman" pitchFamily="18" charset="0"/>
                <a:cs typeface="Times New Roman" pitchFamily="18" charset="0"/>
              </a:rPr>
              <a:t>На тренажере накручены крышки в определенной последовательности. Ребенок должен найти ее и продолжить.</a:t>
            </a:r>
          </a:p>
          <a:p>
            <a:r>
              <a:rPr lang="ru-RU" sz="1500" dirty="0" smtClean="0">
                <a:latin typeface="Times New Roman" pitchFamily="18" charset="0"/>
                <a:cs typeface="Times New Roman" pitchFamily="18" charset="0"/>
              </a:rPr>
              <a:t>Игра может выполняться в парах: кто быстрее.</a:t>
            </a:r>
          </a:p>
          <a:p>
            <a:r>
              <a:rPr lang="ru-RU" sz="1500" dirty="0" smtClean="0">
                <a:latin typeface="Times New Roman" pitchFamily="18" charset="0"/>
                <a:cs typeface="Times New Roman" pitchFamily="18" charset="0"/>
              </a:rPr>
              <a:t> </a:t>
            </a:r>
          </a:p>
        </p:txBody>
      </p:sp>
      <p:pic>
        <p:nvPicPr>
          <p:cNvPr id="9" name="Picture 4" descr="F:\МБДОУ 15 Екатеринбург Воспитатель года 2014\фото\DSCN1858.JPG"/>
          <p:cNvPicPr>
            <a:picLocks noChangeAspect="1" noChangeArrowheads="1"/>
          </p:cNvPicPr>
          <p:nvPr/>
        </p:nvPicPr>
        <p:blipFill>
          <a:blip r:embed="rId3" cstate="print"/>
          <a:srcRect/>
          <a:stretch>
            <a:fillRect/>
          </a:stretch>
        </p:blipFill>
        <p:spPr bwMode="auto">
          <a:xfrm>
            <a:off x="7308304" y="188640"/>
            <a:ext cx="1584178" cy="1440160"/>
          </a:xfrm>
          <a:prstGeom prst="rect">
            <a:avLst/>
          </a:prstGeom>
          <a:noFill/>
        </p:spPr>
      </p:pic>
      <p:pic>
        <p:nvPicPr>
          <p:cNvPr id="10" name="Picture 8" descr="F:\МБДОУ 15 Екатеринбург Воспитатель года 2014\фото\DSCN1859.JPG"/>
          <p:cNvPicPr>
            <a:picLocks noChangeAspect="1" noChangeArrowheads="1"/>
          </p:cNvPicPr>
          <p:nvPr/>
        </p:nvPicPr>
        <p:blipFill>
          <a:blip r:embed="rId4" cstate="print"/>
          <a:srcRect/>
          <a:stretch>
            <a:fillRect/>
          </a:stretch>
        </p:blipFill>
        <p:spPr bwMode="auto">
          <a:xfrm>
            <a:off x="251520" y="188640"/>
            <a:ext cx="1656184" cy="1341307"/>
          </a:xfrm>
          <a:prstGeom prst="rect">
            <a:avLst/>
          </a:prstGeom>
          <a:noFill/>
        </p:spPr>
      </p:pic>
      <p:pic>
        <p:nvPicPr>
          <p:cNvPr id="8" name="Picture 2" descr="http://lenagold.narod.ru/fon/clipart/ram/raz/zel/ramk01.png"/>
          <p:cNvPicPr>
            <a:picLocks noChangeAspect="1" noChangeArrowheads="1"/>
          </p:cNvPicPr>
          <p:nvPr/>
        </p:nvPicPr>
        <p:blipFill>
          <a:blip r:embed="rId5" cstate="print"/>
          <a:srcRect/>
          <a:stretch>
            <a:fillRect/>
          </a:stretch>
        </p:blipFill>
        <p:spPr bwMode="auto">
          <a:xfrm>
            <a:off x="7236296" y="116632"/>
            <a:ext cx="1789449" cy="1656184"/>
          </a:xfrm>
          <a:prstGeom prst="rect">
            <a:avLst/>
          </a:prstGeom>
          <a:noFill/>
        </p:spPr>
      </p:pic>
      <p:pic>
        <p:nvPicPr>
          <p:cNvPr id="11" name="Picture 2" descr="http://lenagold.narod.ru/fon/clipart/ram/raz/zel/ramk01.png"/>
          <p:cNvPicPr>
            <a:picLocks noChangeAspect="1" noChangeArrowheads="1"/>
          </p:cNvPicPr>
          <p:nvPr/>
        </p:nvPicPr>
        <p:blipFill>
          <a:blip r:embed="rId5" cstate="print"/>
          <a:srcRect/>
          <a:stretch>
            <a:fillRect/>
          </a:stretch>
        </p:blipFill>
        <p:spPr bwMode="auto">
          <a:xfrm>
            <a:off x="179512" y="116632"/>
            <a:ext cx="1789449" cy="1539552"/>
          </a:xfrm>
          <a:prstGeom prst="rect">
            <a:avLst/>
          </a:prstGeom>
          <a:noFill/>
        </p:spPr>
      </p:pic>
    </p:spTree>
    <p:extLst>
      <p:ext uri="{BB962C8B-B14F-4D97-AF65-F5344CB8AC3E}">
        <p14:creationId xmlns:p14="http://schemas.microsoft.com/office/powerpoint/2010/main" val="747743696"/>
      </p:ext>
    </p:extLst>
  </p:cSld>
  <p:clrMapOvr>
    <a:masterClrMapping/>
  </p:clrMapOvr>
  <p:transition spd="slow" advClick="0" advTm="12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35720" y="1"/>
            <a:ext cx="9179719" cy="6858000"/>
          </a:xfrm>
          <a:prstGeom prst="rect">
            <a:avLst/>
          </a:prstGeom>
          <a:noFill/>
          <a:ln w="9525">
            <a:noFill/>
            <a:miter lim="800000"/>
            <a:headEnd/>
            <a:tailEnd/>
          </a:ln>
          <a:effectLst/>
        </p:spPr>
      </p:pic>
      <p:pic>
        <p:nvPicPr>
          <p:cNvPr id="32771" name="Рисунок 6"/>
          <p:cNvPicPr>
            <a:picLocks noChangeAspect="1" noChangeArrowheads="1"/>
          </p:cNvPicPr>
          <p:nvPr/>
        </p:nvPicPr>
        <p:blipFill>
          <a:blip r:embed="rId4" cstate="print"/>
          <a:srcRect/>
          <a:stretch>
            <a:fillRect/>
          </a:stretch>
        </p:blipFill>
        <p:spPr bwMode="auto">
          <a:xfrm>
            <a:off x="3779912" y="5013176"/>
            <a:ext cx="1728192" cy="1540689"/>
          </a:xfrm>
          <a:prstGeom prst="rect">
            <a:avLst/>
          </a:prstGeom>
          <a:noFill/>
          <a:ln w="9525">
            <a:noFill/>
            <a:miter lim="800000"/>
            <a:headEnd/>
            <a:tailEnd/>
          </a:ln>
        </p:spPr>
      </p:pic>
      <p:pic>
        <p:nvPicPr>
          <p:cNvPr id="6147" name="Picture 3" descr="F:\МБДОУ 15 Екатеринбург Воспитатель года 2014\фото\DSCN1898.JPG"/>
          <p:cNvPicPr>
            <a:picLocks noChangeAspect="1" noChangeArrowheads="1"/>
          </p:cNvPicPr>
          <p:nvPr/>
        </p:nvPicPr>
        <p:blipFill>
          <a:blip r:embed="rId5" cstate="print"/>
          <a:srcRect/>
          <a:stretch>
            <a:fillRect/>
          </a:stretch>
        </p:blipFill>
        <p:spPr bwMode="auto">
          <a:xfrm>
            <a:off x="3779912" y="3501008"/>
            <a:ext cx="1727997" cy="1296144"/>
          </a:xfrm>
          <a:prstGeom prst="rect">
            <a:avLst/>
          </a:prstGeom>
          <a:noFill/>
        </p:spPr>
      </p:pic>
      <p:pic>
        <p:nvPicPr>
          <p:cNvPr id="6148" name="Picture 4" descr="F:\МБДОУ 15 Екатеринбург Воспитатель года 2014\фото\DSCN1859.JPG"/>
          <p:cNvPicPr>
            <a:picLocks noChangeAspect="1" noChangeArrowheads="1"/>
          </p:cNvPicPr>
          <p:nvPr/>
        </p:nvPicPr>
        <p:blipFill>
          <a:blip r:embed="rId6" cstate="print"/>
          <a:srcRect/>
          <a:stretch>
            <a:fillRect/>
          </a:stretch>
        </p:blipFill>
        <p:spPr bwMode="auto">
          <a:xfrm>
            <a:off x="3779912" y="1484784"/>
            <a:ext cx="1674030" cy="1733290"/>
          </a:xfrm>
          <a:prstGeom prst="rect">
            <a:avLst/>
          </a:prstGeom>
          <a:noFill/>
        </p:spPr>
      </p:pic>
      <p:pic>
        <p:nvPicPr>
          <p:cNvPr id="6149" name="Picture 5" descr="F:\Фото, презентации\семинар  межрег фото МБДОУ15 30.10.13\P1030645.JPG"/>
          <p:cNvPicPr>
            <a:picLocks noChangeAspect="1" noChangeArrowheads="1"/>
          </p:cNvPicPr>
          <p:nvPr/>
        </p:nvPicPr>
        <p:blipFill>
          <a:blip r:embed="rId7" cstate="print"/>
          <a:srcRect/>
          <a:stretch>
            <a:fillRect/>
          </a:stretch>
        </p:blipFill>
        <p:spPr bwMode="auto">
          <a:xfrm>
            <a:off x="6084168" y="4545124"/>
            <a:ext cx="2640293" cy="1980220"/>
          </a:xfrm>
          <a:prstGeom prst="rect">
            <a:avLst/>
          </a:prstGeom>
          <a:noFill/>
        </p:spPr>
      </p:pic>
      <p:pic>
        <p:nvPicPr>
          <p:cNvPr id="25" name="Picture 11" descr="C:\Users\Воспитатель\Desktop\Фото, презентации\семинар 05.02.-06.02-14\там на неведомых дорожках\DSCN0509 096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5536" y="1340768"/>
            <a:ext cx="2664296" cy="1872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51" name="Picture 7"/>
          <p:cNvPicPr>
            <a:picLocks noChangeAspect="1" noChangeArrowheads="1"/>
          </p:cNvPicPr>
          <p:nvPr/>
        </p:nvPicPr>
        <p:blipFill>
          <a:blip r:embed="rId9" cstate="print"/>
          <a:srcRect/>
          <a:stretch>
            <a:fillRect/>
          </a:stretch>
        </p:blipFill>
        <p:spPr bwMode="auto">
          <a:xfrm>
            <a:off x="6101298" y="1335402"/>
            <a:ext cx="2503149" cy="1877574"/>
          </a:xfrm>
          <a:prstGeom prst="rect">
            <a:avLst/>
          </a:prstGeom>
          <a:noFill/>
          <a:ln w="9525">
            <a:noFill/>
            <a:miter lim="800000"/>
            <a:headEnd/>
            <a:tailEnd/>
          </a:ln>
          <a:effectLst/>
        </p:spPr>
      </p:pic>
      <p:pic>
        <p:nvPicPr>
          <p:cNvPr id="6152" name="Picture 8"/>
          <p:cNvPicPr>
            <a:picLocks noChangeAspect="1" noChangeArrowheads="1"/>
          </p:cNvPicPr>
          <p:nvPr/>
        </p:nvPicPr>
        <p:blipFill>
          <a:blip r:embed="rId10" cstate="print"/>
          <a:srcRect/>
          <a:stretch>
            <a:fillRect/>
          </a:stretch>
        </p:blipFill>
        <p:spPr bwMode="auto">
          <a:xfrm>
            <a:off x="467544" y="4581128"/>
            <a:ext cx="2592288" cy="1944436"/>
          </a:xfrm>
          <a:prstGeom prst="rect">
            <a:avLst/>
          </a:prstGeom>
          <a:noFill/>
          <a:ln w="9525">
            <a:noFill/>
            <a:miter lim="800000"/>
            <a:headEnd/>
            <a:tailEnd/>
          </a:ln>
          <a:effectLst/>
        </p:spPr>
      </p:pic>
      <p:pic>
        <p:nvPicPr>
          <p:cNvPr id="23" name="Picture 2" descr="http://lenagold.narod.ru/fon/clipart/ram/raz/zel/ramk01.png"/>
          <p:cNvPicPr>
            <a:picLocks noChangeAspect="1" noChangeArrowheads="1"/>
          </p:cNvPicPr>
          <p:nvPr/>
        </p:nvPicPr>
        <p:blipFill>
          <a:blip r:embed="rId11" cstate="print"/>
          <a:srcRect/>
          <a:stretch>
            <a:fillRect/>
          </a:stretch>
        </p:blipFill>
        <p:spPr bwMode="auto">
          <a:xfrm rot="5400000">
            <a:off x="3671901" y="1448781"/>
            <a:ext cx="1872205" cy="1800199"/>
          </a:xfrm>
          <a:prstGeom prst="rect">
            <a:avLst/>
          </a:prstGeom>
          <a:noFill/>
        </p:spPr>
      </p:pic>
      <p:pic>
        <p:nvPicPr>
          <p:cNvPr id="20" name="Picture 2" descr="http://lenagold.narod.ru/fon/clipart/ram/raz/zel/ramk01.png"/>
          <p:cNvPicPr>
            <a:picLocks noChangeAspect="1" noChangeArrowheads="1"/>
          </p:cNvPicPr>
          <p:nvPr/>
        </p:nvPicPr>
        <p:blipFill>
          <a:blip r:embed="rId12" cstate="print"/>
          <a:srcRect/>
          <a:stretch>
            <a:fillRect/>
          </a:stretch>
        </p:blipFill>
        <p:spPr bwMode="auto">
          <a:xfrm>
            <a:off x="395536" y="4493960"/>
            <a:ext cx="2808312" cy="2175400"/>
          </a:xfrm>
          <a:prstGeom prst="rect">
            <a:avLst/>
          </a:prstGeom>
          <a:noFill/>
        </p:spPr>
      </p:pic>
      <p:pic>
        <p:nvPicPr>
          <p:cNvPr id="30" name="Picture 2" descr="http://lenagold.narod.ru/fon/clipart/ram/raz/zel/ramk01.png"/>
          <p:cNvPicPr>
            <a:picLocks noChangeAspect="1" noChangeArrowheads="1"/>
          </p:cNvPicPr>
          <p:nvPr/>
        </p:nvPicPr>
        <p:blipFill>
          <a:blip r:embed="rId12" cstate="print"/>
          <a:srcRect/>
          <a:stretch>
            <a:fillRect/>
          </a:stretch>
        </p:blipFill>
        <p:spPr bwMode="auto">
          <a:xfrm>
            <a:off x="323528" y="1196752"/>
            <a:ext cx="2880320" cy="2175400"/>
          </a:xfrm>
          <a:prstGeom prst="rect">
            <a:avLst/>
          </a:prstGeom>
          <a:noFill/>
        </p:spPr>
      </p:pic>
      <p:pic>
        <p:nvPicPr>
          <p:cNvPr id="31" name="Picture 2" descr="http://lenagold.narod.ru/fon/clipart/ram/raz/zel/ramk01.png"/>
          <p:cNvPicPr>
            <a:picLocks noChangeAspect="1" noChangeArrowheads="1"/>
          </p:cNvPicPr>
          <p:nvPr/>
        </p:nvPicPr>
        <p:blipFill>
          <a:blip r:embed="rId12" cstate="print"/>
          <a:srcRect/>
          <a:stretch>
            <a:fillRect/>
          </a:stretch>
        </p:blipFill>
        <p:spPr bwMode="auto">
          <a:xfrm>
            <a:off x="6012160" y="1196752"/>
            <a:ext cx="2808312" cy="2175400"/>
          </a:xfrm>
          <a:prstGeom prst="rect">
            <a:avLst/>
          </a:prstGeom>
          <a:noFill/>
        </p:spPr>
      </p:pic>
      <p:pic>
        <p:nvPicPr>
          <p:cNvPr id="32" name="Picture 2" descr="http://lenagold.narod.ru/fon/clipart/ram/raz/zel/ramk01.png"/>
          <p:cNvPicPr>
            <a:picLocks noChangeAspect="1" noChangeArrowheads="1"/>
          </p:cNvPicPr>
          <p:nvPr/>
        </p:nvPicPr>
        <p:blipFill>
          <a:blip r:embed="rId12" cstate="print"/>
          <a:srcRect/>
          <a:stretch>
            <a:fillRect/>
          </a:stretch>
        </p:blipFill>
        <p:spPr bwMode="auto">
          <a:xfrm>
            <a:off x="6012160" y="4437112"/>
            <a:ext cx="2808312" cy="2175400"/>
          </a:xfrm>
          <a:prstGeom prst="rect">
            <a:avLst/>
          </a:prstGeom>
          <a:noFill/>
        </p:spPr>
      </p:pic>
      <p:pic>
        <p:nvPicPr>
          <p:cNvPr id="21" name="Picture 2" descr="http://lenagold.narod.ru/fon/clipart/ram/raz/zel/ramk01.png"/>
          <p:cNvPicPr>
            <a:picLocks noChangeAspect="1" noChangeArrowheads="1"/>
          </p:cNvPicPr>
          <p:nvPr/>
        </p:nvPicPr>
        <p:blipFill>
          <a:blip r:embed="rId13" cstate="print"/>
          <a:srcRect/>
          <a:stretch>
            <a:fillRect/>
          </a:stretch>
        </p:blipFill>
        <p:spPr bwMode="auto">
          <a:xfrm>
            <a:off x="3635896" y="3429000"/>
            <a:ext cx="2016224" cy="1440160"/>
          </a:xfrm>
          <a:prstGeom prst="rect">
            <a:avLst/>
          </a:prstGeom>
          <a:noFill/>
        </p:spPr>
      </p:pic>
      <p:pic>
        <p:nvPicPr>
          <p:cNvPr id="10" name="Picture 2" descr="http://lenagold.narod.ru/fon/clipart/ram/raz/zel/ramk01.png"/>
          <p:cNvPicPr>
            <a:picLocks noChangeAspect="1" noChangeArrowheads="1"/>
          </p:cNvPicPr>
          <p:nvPr/>
        </p:nvPicPr>
        <p:blipFill>
          <a:blip r:embed="rId13" cstate="print"/>
          <a:srcRect/>
          <a:stretch>
            <a:fillRect/>
          </a:stretch>
        </p:blipFill>
        <p:spPr bwMode="auto">
          <a:xfrm>
            <a:off x="3707903" y="5013176"/>
            <a:ext cx="1881209" cy="1584176"/>
          </a:xfrm>
          <a:prstGeom prst="rect">
            <a:avLst/>
          </a:prstGeom>
          <a:noFill/>
        </p:spPr>
      </p:pic>
    </p:spTree>
    <p:extLst>
      <p:ext uri="{BB962C8B-B14F-4D97-AF65-F5344CB8AC3E}">
        <p14:creationId xmlns:p14="http://schemas.microsoft.com/office/powerpoint/2010/main" val="3024586274"/>
      </p:ext>
    </p:extLst>
  </p:cSld>
  <p:clrMapOvr>
    <a:masterClrMapping/>
  </p:clrMapOvr>
  <p:transition spd="slow" advClick="0" advTm="12000"/>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3349</TotalTime>
  <Words>1465</Words>
  <Application>Microsoft Office PowerPoint</Application>
  <PresentationFormat>Экран (4:3)</PresentationFormat>
  <Paragraphs>170</Paragraphs>
  <Slides>19</Slides>
  <Notes>12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Book Antiqua</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Воспитатель</dc:creator>
  <cp:lastModifiedBy>Пользователь</cp:lastModifiedBy>
  <cp:revision>117</cp:revision>
  <dcterms:modified xsi:type="dcterms:W3CDTF">2017-03-21T08:15:13Z</dcterms:modified>
</cp:coreProperties>
</file>