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84" r:id="rId4"/>
    <p:sldId id="263" r:id="rId5"/>
    <p:sldId id="268" r:id="rId6"/>
    <p:sldId id="262" r:id="rId7"/>
    <p:sldId id="267" r:id="rId8"/>
    <p:sldId id="266" r:id="rId9"/>
    <p:sldId id="272" r:id="rId10"/>
    <p:sldId id="269" r:id="rId11"/>
    <p:sldId id="273" r:id="rId12"/>
    <p:sldId id="275" r:id="rId13"/>
    <p:sldId id="274" r:id="rId14"/>
    <p:sldId id="280" r:id="rId15"/>
    <p:sldId id="279" r:id="rId16"/>
    <p:sldId id="278" r:id="rId17"/>
    <p:sldId id="277" r:id="rId18"/>
    <p:sldId id="276" r:id="rId19"/>
    <p:sldId id="282" r:id="rId20"/>
    <p:sldId id="286" r:id="rId21"/>
    <p:sldId id="283" r:id="rId22"/>
    <p:sldId id="285" r:id="rId23"/>
    <p:sldId id="271" r:id="rId24"/>
    <p:sldId id="27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88" autoAdjust="0"/>
    <p:restoredTop sz="94660"/>
  </p:normalViewPr>
  <p:slideViewPr>
    <p:cSldViewPr>
      <p:cViewPr>
        <p:scale>
          <a:sx n="50" d="100"/>
          <a:sy n="50" d="100"/>
        </p:scale>
        <p:origin x="-1638" y="-3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24.10.2016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8.png"/><Relationship Id="rId5" Type="http://schemas.openxmlformats.org/officeDocument/2006/relationships/image" Target="../media/image55.jpeg"/><Relationship Id="rId10" Type="http://schemas.openxmlformats.org/officeDocument/2006/relationships/image" Target="../media/image57.png"/><Relationship Id="rId4" Type="http://schemas.openxmlformats.org/officeDocument/2006/relationships/image" Target="../media/image54.jpe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atombit.org/astronomiya/"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43" name="Прямоугольник 3"/>
          <p:cNvSpPr>
            <a:spLocks noChangeArrowheads="1"/>
          </p:cNvSpPr>
          <p:nvPr/>
        </p:nvSpPr>
        <p:spPr bwMode="auto">
          <a:xfrm>
            <a:off x="-20600" y="260648"/>
            <a:ext cx="9164600" cy="523220"/>
          </a:xfrm>
          <a:prstGeom prst="rect">
            <a:avLst/>
          </a:prstGeom>
          <a:noFill/>
          <a:ln w="9525">
            <a:noFill/>
            <a:miter lim="800000"/>
            <a:headEnd/>
            <a:tailEnd/>
          </a:ln>
        </p:spPr>
        <p:txBody>
          <a:bodyPr wrap="square">
            <a:spAutoFit/>
          </a:bodyPr>
          <a:lstStyle/>
          <a:p>
            <a:pPr algn="ctr"/>
            <a:r>
              <a:rPr lang="ru-RU" sz="1400" b="1" i="1" dirty="0" smtClean="0">
                <a:ln>
                  <a:solidFill>
                    <a:schemeClr val="tx1"/>
                  </a:solidFill>
                </a:ln>
                <a:latin typeface="Book Antiqua" pitchFamily="18" charset="0"/>
                <a:cs typeface="Times New Roman" pitchFamily="18" charset="0"/>
              </a:rPr>
              <a:t>Орджоникидзевский район</a:t>
            </a:r>
          </a:p>
          <a:p>
            <a:pPr algn="ctr"/>
            <a:r>
              <a:rPr lang="ru-RU" sz="1400" b="1" i="1" dirty="0" smtClean="0">
                <a:ln>
                  <a:solidFill>
                    <a:schemeClr val="tx1"/>
                  </a:solidFill>
                </a:ln>
                <a:latin typeface="Book Antiqua" pitchFamily="18" charset="0"/>
                <a:cs typeface="Times New Roman" pitchFamily="18" charset="0"/>
              </a:rPr>
              <a:t>г.Екатеринбург </a:t>
            </a:r>
          </a:p>
        </p:txBody>
      </p:sp>
      <p:sp>
        <p:nvSpPr>
          <p:cNvPr id="44" name="Прямоугольник 3"/>
          <p:cNvSpPr>
            <a:spLocks noChangeArrowheads="1"/>
          </p:cNvSpPr>
          <p:nvPr/>
        </p:nvSpPr>
        <p:spPr bwMode="auto">
          <a:xfrm>
            <a:off x="0" y="0"/>
            <a:ext cx="9144000" cy="369332"/>
          </a:xfrm>
          <a:prstGeom prst="rect">
            <a:avLst/>
          </a:prstGeom>
          <a:noFill/>
          <a:ln w="9525">
            <a:noFill/>
            <a:miter lim="800000"/>
            <a:headEnd/>
            <a:tailEnd/>
          </a:ln>
        </p:spPr>
        <p:txBody>
          <a:bodyPr wrap="square">
            <a:spAutoFit/>
          </a:bodyPr>
          <a:lstStyle/>
          <a:p>
            <a:pPr algn="ctr"/>
            <a:r>
              <a:rPr lang="ru-RU" b="1" i="1" dirty="0" smtClean="0">
                <a:ln>
                  <a:solidFill>
                    <a:schemeClr val="tx1"/>
                  </a:solidFill>
                </a:ln>
                <a:latin typeface="Book Antiqua" pitchFamily="18" charset="0"/>
                <a:cs typeface="Times New Roman" pitchFamily="18" charset="0"/>
              </a:rPr>
              <a:t>МАДОУ детский сад № 531</a:t>
            </a:r>
          </a:p>
        </p:txBody>
      </p:sp>
      <p:sp>
        <p:nvSpPr>
          <p:cNvPr id="53" name="Прямоугольник 52"/>
          <p:cNvSpPr/>
          <p:nvPr/>
        </p:nvSpPr>
        <p:spPr>
          <a:xfrm>
            <a:off x="0" y="692696"/>
            <a:ext cx="9144000" cy="400110"/>
          </a:xfrm>
          <a:prstGeom prst="rect">
            <a:avLst/>
          </a:prstGeom>
        </p:spPr>
        <p:txBody>
          <a:bodyPr wrap="square">
            <a:spAutoFit/>
          </a:bodyPr>
          <a:lstStyle/>
          <a:p>
            <a:pPr algn="ctr"/>
            <a:r>
              <a:rPr lang="ru-RU" sz="2000" b="1" i="1" dirty="0" smtClean="0">
                <a:ln w="9525">
                  <a:solidFill>
                    <a:srgbClr val="002060"/>
                  </a:solidFill>
                </a:ln>
                <a:latin typeface="Book Antiqua" pitchFamily="18" charset="0"/>
                <a:cs typeface="Times New Roman" pitchFamily="18" charset="0"/>
              </a:rPr>
              <a:t>районный конкурс «</a:t>
            </a:r>
            <a:r>
              <a:rPr lang="ru-RU" sz="2000" b="1" i="1" dirty="0" err="1" smtClean="0">
                <a:ln w="9525">
                  <a:solidFill>
                    <a:srgbClr val="002060"/>
                  </a:solidFill>
                </a:ln>
                <a:latin typeface="Book Antiqua" pitchFamily="18" charset="0"/>
                <a:cs typeface="Times New Roman" pitchFamily="18" charset="0"/>
              </a:rPr>
              <a:t>ТИКО-изобретатель</a:t>
            </a:r>
            <a:r>
              <a:rPr lang="ru-RU" sz="2000" b="1" i="1" dirty="0" smtClean="0">
                <a:ln w="9525">
                  <a:solidFill>
                    <a:srgbClr val="002060"/>
                  </a:solidFill>
                </a:ln>
                <a:latin typeface="Book Antiqua" pitchFamily="18" charset="0"/>
                <a:cs typeface="Times New Roman" pitchFamily="18" charset="0"/>
              </a:rPr>
              <a:t> - 2016» </a:t>
            </a:r>
          </a:p>
        </p:txBody>
      </p:sp>
      <p:pic>
        <p:nvPicPr>
          <p:cNvPr id="4097" name="Picture 1" descr="C:\Users\Пользователь\Desktop\ТИКО-изобретатель 2 часть\sm_full.jpg"/>
          <p:cNvPicPr>
            <a:picLocks noChangeAspect="1" noChangeArrowheads="1"/>
          </p:cNvPicPr>
          <p:nvPr/>
        </p:nvPicPr>
        <p:blipFill>
          <a:blip r:embed="rId3" cstate="print"/>
          <a:srcRect/>
          <a:stretch>
            <a:fillRect/>
          </a:stretch>
        </p:blipFill>
        <p:spPr bwMode="auto">
          <a:xfrm>
            <a:off x="0" y="1997968"/>
            <a:ext cx="4860032" cy="4860032"/>
          </a:xfrm>
          <a:prstGeom prst="ellipse">
            <a:avLst/>
          </a:prstGeom>
          <a:ln>
            <a:noFill/>
          </a:ln>
          <a:effectLst>
            <a:softEdge rad="112500"/>
          </a:effectLst>
        </p:spPr>
      </p:pic>
      <p:sp>
        <p:nvSpPr>
          <p:cNvPr id="16" name="Rectangle 38"/>
          <p:cNvSpPr>
            <a:spLocks noChangeArrowheads="1"/>
          </p:cNvSpPr>
          <p:nvPr/>
        </p:nvSpPr>
        <p:spPr bwMode="auto">
          <a:xfrm>
            <a:off x="0" y="764704"/>
            <a:ext cx="9144000"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космическая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sp>
        <p:nvSpPr>
          <p:cNvPr id="18" name="Rectangle 38"/>
          <p:cNvSpPr>
            <a:spLocks noChangeArrowheads="1"/>
          </p:cNvSpPr>
          <p:nvPr/>
        </p:nvSpPr>
        <p:spPr bwMode="auto">
          <a:xfrm>
            <a:off x="467544" y="1124744"/>
            <a:ext cx="8676456"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одиссея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pic>
        <p:nvPicPr>
          <p:cNvPr id="4101" name="Picture 5" descr="C:\Users\Пользователь\Desktop\ТИКО-изобретатель 2 часть\15299882.png"/>
          <p:cNvPicPr>
            <a:picLocks noChangeAspect="1" noChangeArrowheads="1"/>
          </p:cNvPicPr>
          <p:nvPr/>
        </p:nvPicPr>
        <p:blipFill>
          <a:blip r:embed="rId4" cstate="print"/>
          <a:srcRect/>
          <a:stretch>
            <a:fillRect/>
          </a:stretch>
        </p:blipFill>
        <p:spPr bwMode="auto">
          <a:xfrm>
            <a:off x="4572000" y="4664075"/>
            <a:ext cx="2438400" cy="2193925"/>
          </a:xfrm>
          <a:prstGeom prst="rect">
            <a:avLst/>
          </a:prstGeom>
          <a:noFill/>
        </p:spPr>
      </p:pic>
      <p:pic>
        <p:nvPicPr>
          <p:cNvPr id="4102" name="Picture 6" descr="C:\Users\Пользователь\Desktop\ТИКО-изобретатель 2 часть\16291973.png"/>
          <p:cNvPicPr>
            <a:picLocks noChangeAspect="1" noChangeArrowheads="1"/>
          </p:cNvPicPr>
          <p:nvPr/>
        </p:nvPicPr>
        <p:blipFill>
          <a:blip r:embed="rId5" cstate="print"/>
          <a:srcRect/>
          <a:stretch>
            <a:fillRect/>
          </a:stretch>
        </p:blipFill>
        <p:spPr bwMode="auto">
          <a:xfrm rot="11135607">
            <a:off x="6829155" y="4108484"/>
            <a:ext cx="2221241" cy="2029197"/>
          </a:xfrm>
          <a:prstGeom prst="rect">
            <a:avLst/>
          </a:prstGeom>
          <a:noFill/>
        </p:spPr>
      </p:pic>
      <p:pic>
        <p:nvPicPr>
          <p:cNvPr id="4103" name="Picture 7" descr="C:\Users\Пользователь\Desktop\ТИКО-изобретатель 2 часть\0_12062a_8b083d4_orig.png"/>
          <p:cNvPicPr>
            <a:picLocks noChangeAspect="1" noChangeArrowheads="1"/>
          </p:cNvPicPr>
          <p:nvPr/>
        </p:nvPicPr>
        <p:blipFill>
          <a:blip r:embed="rId6" cstate="print"/>
          <a:srcRect/>
          <a:stretch>
            <a:fillRect/>
          </a:stretch>
        </p:blipFill>
        <p:spPr bwMode="auto">
          <a:xfrm rot="19498171">
            <a:off x="6084168" y="2204864"/>
            <a:ext cx="1609424" cy="170538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4577" name="Rectangle 1"/>
          <p:cNvSpPr>
            <a:spLocks noChangeArrowheads="1"/>
          </p:cNvSpPr>
          <p:nvPr/>
        </p:nvSpPr>
        <p:spPr bwMode="auto">
          <a:xfrm>
            <a:off x="323528" y="188640"/>
            <a:ext cx="853244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Меркурий – самая близкая планета к Солнцу планета. Названа в честь крылатого бога – Меркурия. Ее поверхность каменистая и пустынная, на планете нет ни воды, ни воздуха.</a:t>
            </a:r>
          </a:p>
        </p:txBody>
      </p:sp>
      <p:pic>
        <p:nvPicPr>
          <p:cNvPr id="24579" name="Picture 3" descr="http://odysseia.ru/images/articles/mercury/mercury.png"/>
          <p:cNvPicPr>
            <a:picLocks noChangeAspect="1" noChangeArrowheads="1"/>
          </p:cNvPicPr>
          <p:nvPr/>
        </p:nvPicPr>
        <p:blipFill>
          <a:blip r:embed="rId3" cstate="print"/>
          <a:srcRect/>
          <a:stretch>
            <a:fillRect/>
          </a:stretch>
        </p:blipFill>
        <p:spPr bwMode="auto">
          <a:xfrm>
            <a:off x="0" y="2924944"/>
            <a:ext cx="3753658" cy="3511486"/>
          </a:xfrm>
          <a:prstGeom prst="rect">
            <a:avLst/>
          </a:prstGeom>
          <a:noFill/>
        </p:spPr>
      </p:pic>
      <p:pic>
        <p:nvPicPr>
          <p:cNvPr id="2" name="Рисунок 1"/>
          <p:cNvPicPr>
            <a:picLocks noChangeAspect="1"/>
          </p:cNvPicPr>
          <p:nvPr/>
        </p:nvPicPr>
        <p:blipFill>
          <a:blip r:embed="rId4" cstate="print"/>
          <a:stretch>
            <a:fillRect/>
          </a:stretch>
        </p:blipFill>
        <p:spPr>
          <a:xfrm>
            <a:off x="5292080" y="1297450"/>
            <a:ext cx="3384376" cy="323882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404664"/>
            <a:ext cx="8568952" cy="923330"/>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Венера - вторая от Солнца планета. Названа в честь богини любви и красоты – Венеры. Венера покрыта толстыми слоями облаков и на ней царит жара. Это самая яркая планета на небе</a:t>
            </a:r>
          </a:p>
        </p:txBody>
      </p:sp>
      <p:pic>
        <p:nvPicPr>
          <p:cNvPr id="32769" name="Picture 1" descr="C:\Users\Пользователь\Desktop\ТИКО-изобретатель 2 часть\0_63c91_da0cf241_L.png"/>
          <p:cNvPicPr>
            <a:picLocks noChangeAspect="1" noChangeArrowheads="1"/>
          </p:cNvPicPr>
          <p:nvPr/>
        </p:nvPicPr>
        <p:blipFill>
          <a:blip r:embed="rId3" cstate="print"/>
          <a:srcRect/>
          <a:stretch>
            <a:fillRect/>
          </a:stretch>
        </p:blipFill>
        <p:spPr bwMode="auto">
          <a:xfrm>
            <a:off x="251520" y="2924944"/>
            <a:ext cx="3528392" cy="3528392"/>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5076390" y="1816552"/>
            <a:ext cx="3277470" cy="299010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0721" name="Rectangle 1"/>
          <p:cNvSpPr>
            <a:spLocks noChangeArrowheads="1"/>
          </p:cNvSpPr>
          <p:nvPr/>
        </p:nvSpPr>
        <p:spPr bwMode="auto">
          <a:xfrm>
            <a:off x="251520" y="0"/>
            <a:ext cx="85689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 Земля – третья планета от Солнца. Находится на таком расстоянии от Солнца, что температура на ней не бывает ни слишком высокой, ни низкой. Есть достаточной количество воды, поэтому на ней есть жизнь. Земля имеет свой спутник – Луну. </a:t>
            </a:r>
          </a:p>
        </p:txBody>
      </p:sp>
      <p:pic>
        <p:nvPicPr>
          <p:cNvPr id="30722" name="Picture 2" descr="C:\Users\Пользователь\Desktop\ТИКО-изобретатель 2 часть\af53a37f.gif"/>
          <p:cNvPicPr>
            <a:picLocks noChangeAspect="1" noChangeArrowheads="1"/>
          </p:cNvPicPr>
          <p:nvPr/>
        </p:nvPicPr>
        <p:blipFill>
          <a:blip r:embed="rId3" cstate="print"/>
          <a:srcRect/>
          <a:stretch>
            <a:fillRect/>
          </a:stretch>
        </p:blipFill>
        <p:spPr bwMode="auto">
          <a:xfrm>
            <a:off x="251520" y="2852936"/>
            <a:ext cx="3456384" cy="3463297"/>
          </a:xfrm>
          <a:prstGeom prst="rect">
            <a:avLst/>
          </a:prstGeom>
          <a:noFill/>
        </p:spPr>
      </p:pic>
      <p:pic>
        <p:nvPicPr>
          <p:cNvPr id="2" name="Рисунок 1"/>
          <p:cNvPicPr>
            <a:picLocks noChangeAspect="1"/>
          </p:cNvPicPr>
          <p:nvPr/>
        </p:nvPicPr>
        <p:blipFill>
          <a:blip r:embed="rId4" cstate="print"/>
          <a:stretch>
            <a:fillRect/>
          </a:stretch>
        </p:blipFill>
        <p:spPr>
          <a:xfrm>
            <a:off x="5220072" y="1342263"/>
            <a:ext cx="3168352" cy="324232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1745" name="Rectangle 1"/>
          <p:cNvSpPr>
            <a:spLocks noChangeArrowheads="1"/>
          </p:cNvSpPr>
          <p:nvPr/>
        </p:nvSpPr>
        <p:spPr bwMode="auto">
          <a:xfrm>
            <a:off x="179512" y="266165"/>
            <a:ext cx="87129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Марс – четвертая планета Солнечной системы. Названа именем бога войны – Марса. Марс – единственная похожая на Землю планета тем, что имеет четыре времени года. До того, как ученые узнали, что на Марсе нет жизни, люди верили, что там живут загадочные существа – марсиане.</a:t>
            </a:r>
          </a:p>
        </p:txBody>
      </p:sp>
      <p:pic>
        <p:nvPicPr>
          <p:cNvPr id="31746" name="Picture 2" descr="C:\Users\Пользователь\Desktop\ТИКО-изобретатель 2 часть\марс.gif"/>
          <p:cNvPicPr>
            <a:picLocks noChangeAspect="1" noChangeArrowheads="1"/>
          </p:cNvPicPr>
          <p:nvPr/>
        </p:nvPicPr>
        <p:blipFill>
          <a:blip r:embed="rId3" cstate="print"/>
          <a:srcRect/>
          <a:stretch>
            <a:fillRect/>
          </a:stretch>
        </p:blipFill>
        <p:spPr bwMode="auto">
          <a:xfrm>
            <a:off x="1" y="2960234"/>
            <a:ext cx="3851919" cy="3475415"/>
          </a:xfrm>
          <a:prstGeom prst="rect">
            <a:avLst/>
          </a:prstGeom>
          <a:noFill/>
        </p:spPr>
      </p:pic>
      <p:pic>
        <p:nvPicPr>
          <p:cNvPr id="2" name="Рисунок 1"/>
          <p:cNvPicPr>
            <a:picLocks noChangeAspect="1"/>
          </p:cNvPicPr>
          <p:nvPr/>
        </p:nvPicPr>
        <p:blipFill>
          <a:blip r:embed="rId4" cstate="print"/>
          <a:stretch>
            <a:fillRect/>
          </a:stretch>
        </p:blipFill>
        <p:spPr>
          <a:xfrm>
            <a:off x="5364088" y="1579254"/>
            <a:ext cx="3024336" cy="317099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5601" name="Rectangle 1"/>
          <p:cNvSpPr>
            <a:spLocks noChangeArrowheads="1"/>
          </p:cNvSpPr>
          <p:nvPr/>
        </p:nvSpPr>
        <p:spPr bwMode="auto">
          <a:xfrm>
            <a:off x="251520" y="260648"/>
            <a:ext cx="8640960"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Юпитер</a:t>
            </a:r>
            <a:r>
              <a:rPr kumimoji="0" lang="ru-RU" sz="2200" b="0" i="0" u="none" strike="noStrike" cap="none" normalizeH="0" baseline="0" dirty="0" smtClean="0">
                <a:ln>
                  <a:noFill/>
                </a:ln>
                <a:solidFill>
                  <a:srgbClr val="333333"/>
                </a:solidFill>
                <a:effectLst/>
                <a:latin typeface="Helvetica" charset="-52"/>
                <a:ea typeface="Times New Roman" pitchFamily="18" charset="0"/>
                <a:cs typeface="Times New Roman" pitchFamily="18" charset="0"/>
              </a:rPr>
              <a:t> </a:t>
            </a:r>
            <a:r>
              <a:rPr lang="ru-RU" b="1" i="1" dirty="0" smtClean="0">
                <a:ln>
                  <a:solidFill>
                    <a:schemeClr val="tx1"/>
                  </a:solidFill>
                </a:ln>
                <a:latin typeface="Book Antiqua" pitchFamily="18" charset="0"/>
                <a:cs typeface="Times New Roman" pitchFamily="18" charset="0"/>
              </a:rPr>
              <a:t>– пятая планета от Солнца, названная в честь самого главного римского бога – Юпитера. Это самая большая планета Солнечной системы. Она настолько велика, что все остальные планеты могли бы поместиться в нее. Это гигантский шар, состоящий из жидкости и газа.</a:t>
            </a:r>
          </a:p>
        </p:txBody>
      </p:sp>
      <p:pic>
        <p:nvPicPr>
          <p:cNvPr id="25603" name="Picture 3" descr="http://www.emmenimwald.ch/sites/default/files/BilderPlanetenweg/Jupiter.gif"/>
          <p:cNvPicPr>
            <a:picLocks noChangeAspect="1" noChangeArrowheads="1"/>
          </p:cNvPicPr>
          <p:nvPr/>
        </p:nvPicPr>
        <p:blipFill>
          <a:blip r:embed="rId3" cstate="print"/>
          <a:srcRect/>
          <a:stretch>
            <a:fillRect/>
          </a:stretch>
        </p:blipFill>
        <p:spPr bwMode="auto">
          <a:xfrm>
            <a:off x="179512" y="2924944"/>
            <a:ext cx="3501008" cy="3501008"/>
          </a:xfrm>
          <a:prstGeom prst="rect">
            <a:avLst/>
          </a:prstGeom>
          <a:noFill/>
        </p:spPr>
      </p:pic>
      <p:pic>
        <p:nvPicPr>
          <p:cNvPr id="2" name="Рисунок 1"/>
          <p:cNvPicPr>
            <a:picLocks noChangeAspect="1"/>
          </p:cNvPicPr>
          <p:nvPr/>
        </p:nvPicPr>
        <p:blipFill>
          <a:blip r:embed="rId4" cstate="print"/>
          <a:stretch>
            <a:fillRect/>
          </a:stretch>
        </p:blipFill>
        <p:spPr>
          <a:xfrm>
            <a:off x="5292080" y="1513048"/>
            <a:ext cx="3384376" cy="332652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332656"/>
            <a:ext cx="8568952" cy="1200329"/>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Сатурн – шестая планета Солнечной системы. Названа в честь бога Сатурна, отца Юпитера. Сатурн – это большой шар, состоящий из жидкости и газа. Планета известна своими кольцами, окружающими ее. Каждое из колец состоит из газа, льда, камней и песка</a:t>
            </a:r>
          </a:p>
        </p:txBody>
      </p:sp>
      <p:pic>
        <p:nvPicPr>
          <p:cNvPr id="26626" name="Picture 2" descr="C:\Users\Пользователь\Desktop\ТИКО-изобретатель 2 часть\saturn.gif"/>
          <p:cNvPicPr>
            <a:picLocks noChangeAspect="1" noChangeArrowheads="1"/>
          </p:cNvPicPr>
          <p:nvPr/>
        </p:nvPicPr>
        <p:blipFill>
          <a:blip r:embed="rId3" cstate="print"/>
          <a:srcRect/>
          <a:stretch>
            <a:fillRect/>
          </a:stretch>
        </p:blipFill>
        <p:spPr bwMode="auto">
          <a:xfrm rot="1217677">
            <a:off x="250353" y="3148052"/>
            <a:ext cx="6663341" cy="2636192"/>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64088" y="1865641"/>
            <a:ext cx="3311591" cy="248369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7649" name="Rectangle 1"/>
          <p:cNvSpPr>
            <a:spLocks noChangeArrowheads="1"/>
          </p:cNvSpPr>
          <p:nvPr/>
        </p:nvSpPr>
        <p:spPr bwMode="auto">
          <a:xfrm>
            <a:off x="251520" y="332656"/>
            <a:ext cx="864096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Уран – седьмая планета от Солнца, названа в честь отца Сатурна – Урана. Это единственная планета Солнечной системы, которая вращается вокруг Солнца, как бы лежа на боку. Ее называют лежачая планета.</a:t>
            </a:r>
          </a:p>
        </p:txBody>
      </p:sp>
      <p:pic>
        <p:nvPicPr>
          <p:cNvPr id="27652" name="Picture 4" descr="http://rddnickel.com/images/Globes/Sol%20planet%20Uranus.png"/>
          <p:cNvPicPr>
            <a:picLocks noChangeAspect="1" noChangeArrowheads="1"/>
          </p:cNvPicPr>
          <p:nvPr/>
        </p:nvPicPr>
        <p:blipFill>
          <a:blip r:embed="rId3" cstate="print"/>
          <a:srcRect/>
          <a:stretch>
            <a:fillRect/>
          </a:stretch>
        </p:blipFill>
        <p:spPr bwMode="auto">
          <a:xfrm>
            <a:off x="323529" y="3135952"/>
            <a:ext cx="3240360" cy="3183951"/>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0800000">
            <a:off x="4932040" y="1673480"/>
            <a:ext cx="3456384" cy="292494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8673" name="Rectangle 1"/>
          <p:cNvSpPr>
            <a:spLocks noChangeArrowheads="1"/>
          </p:cNvSpPr>
          <p:nvPr/>
        </p:nvSpPr>
        <p:spPr bwMode="auto">
          <a:xfrm>
            <a:off x="251520" y="332656"/>
            <a:ext cx="85689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Нептун – восьмая планета от Солнца. Названа в честь римского бога моря – Нептуна, потому что она холодная и синяя. Там дуют самые сильные ветры в Солнечной системе. Состоит она из газа и жидкости.</a:t>
            </a:r>
          </a:p>
        </p:txBody>
      </p:sp>
      <p:pic>
        <p:nvPicPr>
          <p:cNvPr id="4" name="Picture 2" descr="C:\Users\Пользователь\Desktop\ТИКО-изобретатель 2 часть\уран.png"/>
          <p:cNvPicPr>
            <a:picLocks noChangeAspect="1" noChangeArrowheads="1"/>
          </p:cNvPicPr>
          <p:nvPr/>
        </p:nvPicPr>
        <p:blipFill>
          <a:blip r:embed="rId3" cstate="print"/>
          <a:srcRect/>
          <a:stretch>
            <a:fillRect/>
          </a:stretch>
        </p:blipFill>
        <p:spPr bwMode="auto">
          <a:xfrm>
            <a:off x="-252536" y="3016101"/>
            <a:ext cx="3841899" cy="3841899"/>
          </a:xfrm>
          <a:prstGeom prst="rect">
            <a:avLst/>
          </a:prstGeom>
          <a:noFill/>
        </p:spPr>
      </p:pic>
      <p:sp>
        <p:nvSpPr>
          <p:cNvPr id="5" name="Прямоугольник 4"/>
          <p:cNvSpPr/>
          <p:nvPr/>
        </p:nvSpPr>
        <p:spPr>
          <a:xfrm>
            <a:off x="17756188" y="-1414939"/>
            <a:ext cx="2286000" cy="1477328"/>
          </a:xfrm>
          <a:prstGeom prst="rect">
            <a:avLst/>
          </a:prstGeom>
        </p:spPr>
        <p:txBody>
          <a:bodyPr>
            <a:spAutoFit/>
          </a:bodyPr>
          <a:lstStyle/>
          <a:p>
            <a:r>
              <a:rPr lang="ru-RU" b="1" i="1" dirty="0" smtClean="0">
                <a:ln>
                  <a:solidFill>
                    <a:prstClr val="black"/>
                  </a:solidFill>
                </a:ln>
                <a:solidFill>
                  <a:prstClr val="black"/>
                </a:solidFill>
                <a:latin typeface="Book Antiqua" pitchFamily="18" charset="0"/>
                <a:cs typeface="Times New Roman" pitchFamily="18" charset="0"/>
              </a:rPr>
              <a:t>Нептун – восьмая планета от Солнца. Названа в честь римского бога моря </a:t>
            </a:r>
            <a:endParaRPr lang="ru-RU" dirty="0"/>
          </a:p>
        </p:txBody>
      </p:sp>
      <p:pic>
        <p:nvPicPr>
          <p:cNvPr id="2" name="Рисунок 1"/>
          <p:cNvPicPr>
            <a:picLocks noChangeAspect="1"/>
          </p:cNvPicPr>
          <p:nvPr/>
        </p:nvPicPr>
        <p:blipFill>
          <a:blip r:embed="rId4" cstate="print"/>
          <a:stretch>
            <a:fillRect/>
          </a:stretch>
        </p:blipFill>
        <p:spPr>
          <a:xfrm>
            <a:off x="5148064" y="1479439"/>
            <a:ext cx="3180066" cy="288566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332656"/>
            <a:ext cx="8640960" cy="646331"/>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Плутон – девятая самая удаленная от Солнца планета названа в честь бога подземного мира. Нам очень мало известно об этой планете. </a:t>
            </a:r>
          </a:p>
        </p:txBody>
      </p:sp>
      <p:pic>
        <p:nvPicPr>
          <p:cNvPr id="29698" name="Picture 2" descr="http://pre06.deviantart.net/b70f/th/pre/i/2012/337/3/6/planet_png_by_phip_phantom-d5mwylq.png"/>
          <p:cNvPicPr>
            <a:picLocks noChangeAspect="1" noChangeArrowheads="1"/>
          </p:cNvPicPr>
          <p:nvPr/>
        </p:nvPicPr>
        <p:blipFill>
          <a:blip r:embed="rId3" cstate="print"/>
          <a:srcRect/>
          <a:stretch>
            <a:fillRect/>
          </a:stretch>
        </p:blipFill>
        <p:spPr bwMode="auto">
          <a:xfrm>
            <a:off x="251520" y="3212976"/>
            <a:ext cx="3212356" cy="3212356"/>
          </a:xfrm>
          <a:prstGeom prst="rect">
            <a:avLst/>
          </a:prstGeom>
          <a:noFill/>
        </p:spPr>
      </p:pic>
      <p:pic>
        <p:nvPicPr>
          <p:cNvPr id="2" name="Рисунок 1"/>
          <p:cNvPicPr>
            <a:picLocks noChangeAspect="1"/>
          </p:cNvPicPr>
          <p:nvPr/>
        </p:nvPicPr>
        <p:blipFill>
          <a:blip r:embed="rId4" cstate="print"/>
          <a:stretch>
            <a:fillRect/>
          </a:stretch>
        </p:blipFill>
        <p:spPr>
          <a:xfrm>
            <a:off x="5364088" y="1628800"/>
            <a:ext cx="3240360" cy="338291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7890" name="Picture 2" descr="C:\Users\Пользователь\Desktop\DSCN1855.JPG"/>
          <p:cNvPicPr>
            <a:picLocks noChangeAspect="1" noChangeArrowheads="1"/>
          </p:cNvPicPr>
          <p:nvPr/>
        </p:nvPicPr>
        <p:blipFill>
          <a:blip r:embed="rId3" cstate="print"/>
          <a:srcRect/>
          <a:stretch>
            <a:fillRect/>
          </a:stretch>
        </p:blipFill>
        <p:spPr bwMode="auto">
          <a:xfrm>
            <a:off x="1907704" y="1916832"/>
            <a:ext cx="5002232" cy="2980755"/>
          </a:xfrm>
          <a:prstGeom prst="rect">
            <a:avLst/>
          </a:prstGeom>
          <a:ln>
            <a:noFill/>
          </a:ln>
          <a:effectLst>
            <a:softEdge rad="112500"/>
          </a:effectLst>
        </p:spPr>
      </p:pic>
      <p:pic>
        <p:nvPicPr>
          <p:cNvPr id="37891" name="Picture 3" descr="C:\Users\Пользователь\Desktop\ТИКО-изобретатель 2 часть\ФОТО ТИКО изобретатель Космическая одиссея 1.04.16\DSCN1846.JPG"/>
          <p:cNvPicPr>
            <a:picLocks noChangeAspect="1" noChangeArrowheads="1"/>
          </p:cNvPicPr>
          <p:nvPr/>
        </p:nvPicPr>
        <p:blipFill>
          <a:blip r:embed="rId4" cstate="print"/>
          <a:srcRect t="7731" r="10127" b="7594"/>
          <a:stretch>
            <a:fillRect/>
          </a:stretch>
        </p:blipFill>
        <p:spPr bwMode="auto">
          <a:xfrm>
            <a:off x="1" y="0"/>
            <a:ext cx="3059832" cy="2683111"/>
          </a:xfrm>
          <a:prstGeom prst="ellipse">
            <a:avLst/>
          </a:prstGeom>
          <a:ln>
            <a:noFill/>
          </a:ln>
          <a:effectLst>
            <a:softEdge rad="112500"/>
          </a:effectLst>
        </p:spPr>
      </p:pic>
      <p:pic>
        <p:nvPicPr>
          <p:cNvPr id="37892" name="Picture 4" descr="C:\Users\Пользователь\Desktop\ТИКО-изобретатель 2 часть\ФОТО ТИКО изобретатель Космическая одиссея 1.04.16\DSCN1781.JPG"/>
          <p:cNvPicPr>
            <a:picLocks noChangeAspect="1" noChangeArrowheads="1"/>
          </p:cNvPicPr>
          <p:nvPr/>
        </p:nvPicPr>
        <p:blipFill>
          <a:blip r:embed="rId5" cstate="print"/>
          <a:srcRect l="4762" b="11111"/>
          <a:stretch>
            <a:fillRect/>
          </a:stretch>
        </p:blipFill>
        <p:spPr bwMode="auto">
          <a:xfrm>
            <a:off x="6085540" y="0"/>
            <a:ext cx="3058460" cy="2780928"/>
          </a:xfrm>
          <a:prstGeom prst="ellipse">
            <a:avLst/>
          </a:prstGeom>
          <a:ln>
            <a:noFill/>
          </a:ln>
          <a:effectLst>
            <a:softEdge rad="112500"/>
          </a:effectLst>
        </p:spPr>
      </p:pic>
      <p:pic>
        <p:nvPicPr>
          <p:cNvPr id="37893" name="Picture 5" descr="C:\Users\Пользователь\Desktop\ТИКО-изобретатель 2 часть\ФОТО ТИКО изобретатель Космическая одиссея 1.04.16\DSCN1793.JPG"/>
          <p:cNvPicPr>
            <a:picLocks noChangeAspect="1" noChangeArrowheads="1"/>
          </p:cNvPicPr>
          <p:nvPr/>
        </p:nvPicPr>
        <p:blipFill>
          <a:blip r:embed="rId6" cstate="print"/>
          <a:srcRect/>
          <a:stretch>
            <a:fillRect/>
          </a:stretch>
        </p:blipFill>
        <p:spPr bwMode="auto">
          <a:xfrm>
            <a:off x="0" y="3861048"/>
            <a:ext cx="3026464" cy="2996952"/>
          </a:xfrm>
          <a:prstGeom prst="ellipse">
            <a:avLst/>
          </a:prstGeom>
          <a:ln>
            <a:noFill/>
          </a:ln>
          <a:effectLst>
            <a:softEdge rad="112500"/>
          </a:effectLst>
        </p:spPr>
      </p:pic>
      <p:pic>
        <p:nvPicPr>
          <p:cNvPr id="37894" name="Picture 6" descr="C:\Users\Пользователь\Desktop\ТИКО-изобретатель 2 часть\ФОТО ТИКО изобретатель Космическая одиссея 1.04.16\DSCN1777.JPG"/>
          <p:cNvPicPr>
            <a:picLocks noChangeAspect="1" noChangeArrowheads="1"/>
          </p:cNvPicPr>
          <p:nvPr/>
        </p:nvPicPr>
        <p:blipFill>
          <a:blip r:embed="rId7" cstate="print"/>
          <a:srcRect/>
          <a:stretch>
            <a:fillRect/>
          </a:stretch>
        </p:blipFill>
        <p:spPr bwMode="auto">
          <a:xfrm>
            <a:off x="5911903" y="3861048"/>
            <a:ext cx="3232097" cy="299695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43" name="Прямоугольник 3"/>
          <p:cNvSpPr>
            <a:spLocks noChangeArrowheads="1"/>
          </p:cNvSpPr>
          <p:nvPr/>
        </p:nvSpPr>
        <p:spPr bwMode="auto">
          <a:xfrm>
            <a:off x="-20600" y="432709"/>
            <a:ext cx="9164600" cy="523220"/>
          </a:xfrm>
          <a:prstGeom prst="rect">
            <a:avLst/>
          </a:prstGeom>
          <a:noFill/>
          <a:ln w="9525">
            <a:noFill/>
            <a:miter lim="800000"/>
            <a:headEnd/>
            <a:tailEnd/>
          </a:ln>
        </p:spPr>
        <p:txBody>
          <a:bodyPr wrap="square">
            <a:spAutoFit/>
          </a:bodyPr>
          <a:lstStyle/>
          <a:p>
            <a:pPr algn="ctr"/>
            <a:r>
              <a:rPr lang="ru-RU" sz="1400" b="1" i="1" dirty="0" smtClean="0">
                <a:ln>
                  <a:solidFill>
                    <a:schemeClr val="tx1"/>
                  </a:solidFill>
                </a:ln>
                <a:latin typeface="Book Antiqua" pitchFamily="18" charset="0"/>
                <a:cs typeface="Times New Roman" pitchFamily="18" charset="0"/>
              </a:rPr>
              <a:t>Орджоникидзевский район</a:t>
            </a:r>
          </a:p>
          <a:p>
            <a:pPr algn="ctr"/>
            <a:r>
              <a:rPr lang="ru-RU" sz="1400" b="1" i="1" dirty="0" smtClean="0">
                <a:ln>
                  <a:solidFill>
                    <a:schemeClr val="tx1"/>
                  </a:solidFill>
                </a:ln>
                <a:latin typeface="Book Antiqua" pitchFamily="18" charset="0"/>
                <a:cs typeface="Times New Roman" pitchFamily="18" charset="0"/>
              </a:rPr>
              <a:t>г.Екатеринбург </a:t>
            </a:r>
          </a:p>
        </p:txBody>
      </p:sp>
      <p:sp>
        <p:nvSpPr>
          <p:cNvPr id="44" name="Прямоугольник 3"/>
          <p:cNvSpPr>
            <a:spLocks noChangeArrowheads="1"/>
          </p:cNvSpPr>
          <p:nvPr/>
        </p:nvSpPr>
        <p:spPr bwMode="auto">
          <a:xfrm>
            <a:off x="0" y="63882"/>
            <a:ext cx="9144000" cy="369332"/>
          </a:xfrm>
          <a:prstGeom prst="rect">
            <a:avLst/>
          </a:prstGeom>
          <a:noFill/>
          <a:ln w="9525">
            <a:noFill/>
            <a:miter lim="800000"/>
            <a:headEnd/>
            <a:tailEnd/>
          </a:ln>
        </p:spPr>
        <p:txBody>
          <a:bodyPr wrap="square">
            <a:spAutoFit/>
          </a:bodyPr>
          <a:lstStyle/>
          <a:p>
            <a:pPr algn="ctr"/>
            <a:r>
              <a:rPr lang="ru-RU" b="1" i="1" dirty="0" smtClean="0">
                <a:ln>
                  <a:solidFill>
                    <a:schemeClr val="tx1"/>
                  </a:solidFill>
                </a:ln>
                <a:latin typeface="Book Antiqua" pitchFamily="18" charset="0"/>
                <a:cs typeface="Times New Roman" pitchFamily="18" charset="0"/>
              </a:rPr>
              <a:t>МАДОУ детский сад № 531</a:t>
            </a:r>
          </a:p>
        </p:txBody>
      </p:sp>
      <p:sp>
        <p:nvSpPr>
          <p:cNvPr id="53" name="Прямоугольник 52"/>
          <p:cNvSpPr/>
          <p:nvPr/>
        </p:nvSpPr>
        <p:spPr>
          <a:xfrm>
            <a:off x="0" y="1011402"/>
            <a:ext cx="9144000" cy="400110"/>
          </a:xfrm>
          <a:prstGeom prst="rect">
            <a:avLst/>
          </a:prstGeom>
        </p:spPr>
        <p:txBody>
          <a:bodyPr wrap="square">
            <a:spAutoFit/>
          </a:bodyPr>
          <a:lstStyle/>
          <a:p>
            <a:pPr algn="ctr"/>
            <a:r>
              <a:rPr lang="ru-RU" sz="2000" b="1" i="1" dirty="0" smtClean="0">
                <a:ln w="9525">
                  <a:solidFill>
                    <a:srgbClr val="002060"/>
                  </a:solidFill>
                </a:ln>
                <a:latin typeface="Book Antiqua" pitchFamily="18" charset="0"/>
                <a:cs typeface="Times New Roman" pitchFamily="18" charset="0"/>
              </a:rPr>
              <a:t>районный конкурс «</a:t>
            </a:r>
            <a:r>
              <a:rPr lang="ru-RU" sz="2000" b="1" i="1" dirty="0" err="1" smtClean="0">
                <a:ln w="9525">
                  <a:solidFill>
                    <a:srgbClr val="002060"/>
                  </a:solidFill>
                </a:ln>
                <a:latin typeface="Book Antiqua" pitchFamily="18" charset="0"/>
                <a:cs typeface="Times New Roman" pitchFamily="18" charset="0"/>
              </a:rPr>
              <a:t>ТИКО-изобретатель</a:t>
            </a:r>
            <a:r>
              <a:rPr lang="ru-RU" sz="2000" b="1" i="1" dirty="0" smtClean="0">
                <a:ln w="9525">
                  <a:solidFill>
                    <a:srgbClr val="002060"/>
                  </a:solidFill>
                </a:ln>
                <a:latin typeface="Book Antiqua" pitchFamily="18" charset="0"/>
                <a:cs typeface="Times New Roman" pitchFamily="18" charset="0"/>
              </a:rPr>
              <a:t> - 2016» </a:t>
            </a:r>
          </a:p>
        </p:txBody>
      </p:sp>
      <p:sp>
        <p:nvSpPr>
          <p:cNvPr id="16" name="Rectangle 38"/>
          <p:cNvSpPr>
            <a:spLocks noChangeArrowheads="1"/>
          </p:cNvSpPr>
          <p:nvPr/>
        </p:nvSpPr>
        <p:spPr bwMode="auto">
          <a:xfrm>
            <a:off x="-223252" y="1379725"/>
            <a:ext cx="9144000"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космическая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sp>
        <p:nvSpPr>
          <p:cNvPr id="18" name="Rectangle 38"/>
          <p:cNvSpPr>
            <a:spLocks noChangeArrowheads="1"/>
          </p:cNvSpPr>
          <p:nvPr/>
        </p:nvSpPr>
        <p:spPr bwMode="auto">
          <a:xfrm>
            <a:off x="690796" y="1375028"/>
            <a:ext cx="8676456"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одиссея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xmlns="" val="0"/>
              </a:ext>
            </a:extLst>
          </a:blip>
          <a:srcRect t="26735"/>
          <a:stretch/>
        </p:blipFill>
        <p:spPr>
          <a:xfrm>
            <a:off x="759055" y="2708920"/>
            <a:ext cx="7873790" cy="3124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49824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2" name="Picture 2" descr="C:\Users\Пользователь\Desktop\ТИКО-изобретатель 2 часть\1024x1024sr.jpg"/>
          <p:cNvPicPr>
            <a:picLocks noChangeAspect="1" noChangeArrowheads="1"/>
          </p:cNvPicPr>
          <p:nvPr/>
        </p:nvPicPr>
        <p:blipFill>
          <a:blip r:embed="rId3" cstate="print"/>
          <a:srcRect l="5618" t="6314" r="4494" b="6045"/>
          <a:stretch>
            <a:fillRect/>
          </a:stretch>
        </p:blipFill>
        <p:spPr bwMode="auto">
          <a:xfrm>
            <a:off x="0" y="0"/>
            <a:ext cx="3766572" cy="3672408"/>
          </a:xfrm>
          <a:prstGeom prst="ellipse">
            <a:avLst/>
          </a:prstGeom>
          <a:ln>
            <a:noFill/>
          </a:ln>
          <a:effectLst>
            <a:softEdge rad="112500"/>
          </a:effectLst>
        </p:spPr>
      </p:pic>
      <p:sp>
        <p:nvSpPr>
          <p:cNvPr id="6" name="Прямоугольник 5"/>
          <p:cNvSpPr/>
          <p:nvPr/>
        </p:nvSpPr>
        <p:spPr>
          <a:xfrm>
            <a:off x="3635896" y="0"/>
            <a:ext cx="5508104" cy="3724096"/>
          </a:xfrm>
          <a:prstGeom prst="rect">
            <a:avLst/>
          </a:prstGeom>
        </p:spPr>
        <p:txBody>
          <a:bodyPr wrap="square">
            <a:spAutoFit/>
          </a:bodyPr>
          <a:lstStyle/>
          <a:p>
            <a:r>
              <a:rPr lang="ru-RU" sz="2800" b="1" i="1" dirty="0" smtClean="0">
                <a:ln>
                  <a:solidFill>
                    <a:schemeClr val="tx1"/>
                  </a:solidFill>
                </a:ln>
                <a:solidFill>
                  <a:srgbClr val="00B0F0"/>
                </a:solidFill>
                <a:latin typeface="Book Antiqua" pitchFamily="18" charset="0"/>
                <a:cs typeface="Times New Roman" pitchFamily="18" charset="0"/>
              </a:rPr>
              <a:t>Циолковский </a:t>
            </a:r>
          </a:p>
          <a:p>
            <a:r>
              <a:rPr lang="ru-RU" sz="2800" b="1" i="1" dirty="0" smtClean="0">
                <a:ln>
                  <a:solidFill>
                    <a:schemeClr val="tx1"/>
                  </a:solidFill>
                </a:ln>
                <a:solidFill>
                  <a:srgbClr val="00B0F0"/>
                </a:solidFill>
                <a:latin typeface="Book Antiqua" pitchFamily="18" charset="0"/>
                <a:cs typeface="Times New Roman" pitchFamily="18" charset="0"/>
              </a:rPr>
              <a:t>Константин Эдуардович</a:t>
            </a:r>
            <a:endParaRPr lang="ru-RU" b="1" i="1" dirty="0" smtClean="0">
              <a:ln>
                <a:solidFill>
                  <a:schemeClr val="tx1"/>
                </a:solidFill>
              </a:ln>
              <a:latin typeface="Book Antiqua" pitchFamily="18" charset="0"/>
              <a:cs typeface="Times New Roman" pitchFamily="18" charset="0"/>
            </a:endParaRPr>
          </a:p>
          <a:p>
            <a:r>
              <a:rPr lang="ru-RU" b="1" i="1" dirty="0" smtClean="0">
                <a:ln>
                  <a:solidFill>
                    <a:schemeClr val="tx1"/>
                  </a:solidFill>
                </a:ln>
                <a:latin typeface="Book Antiqua" pitchFamily="18" charset="0"/>
                <a:cs typeface="Times New Roman" pitchFamily="18" charset="0"/>
              </a:rPr>
              <a:t>Этот ученый выдвинул очень много интересных идей. Так, им были придуманы газовые рули для управления ракетой в космосе. Работами Циолковского заинтересовались ученые всего мира. Его последователи создали первые в мире космические корабли. Именно Циолковский «научил» многотонные ракеты подниматься в космическое пространство. Он рассчитал, сколько нужно топлива, чтобы развить скорость для преодоления земного притяжения.</a:t>
            </a:r>
          </a:p>
        </p:txBody>
      </p:sp>
      <p:pic>
        <p:nvPicPr>
          <p:cNvPr id="2" name="Рисунок 1"/>
          <p:cNvPicPr>
            <a:picLocks noChangeAspect="1"/>
          </p:cNvPicPr>
          <p:nvPr/>
        </p:nvPicPr>
        <p:blipFill>
          <a:blip r:embed="rId4" cstate="print"/>
          <a:stretch>
            <a:fillRect/>
          </a:stretch>
        </p:blipFill>
        <p:spPr>
          <a:xfrm>
            <a:off x="784979" y="3655070"/>
            <a:ext cx="7574041" cy="307506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3063" y="-9423"/>
            <a:ext cx="9140937" cy="6855704"/>
          </a:xfrm>
          <a:prstGeom prst="rect">
            <a:avLst/>
          </a:prstGeom>
          <a:noFill/>
        </p:spPr>
      </p:pic>
      <p:sp>
        <p:nvSpPr>
          <p:cNvPr id="3" name="Прямоугольник 2"/>
          <p:cNvSpPr/>
          <p:nvPr/>
        </p:nvSpPr>
        <p:spPr>
          <a:xfrm>
            <a:off x="251520" y="237395"/>
            <a:ext cx="8640960" cy="646331"/>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Космос всегда интересовал человека. Ведь это так важно знать, есть ли жизнь где-нибудь еще? Есть ли воздух на других планетах? </a:t>
            </a:r>
          </a:p>
        </p:txBody>
      </p:sp>
      <p:sp>
        <p:nvSpPr>
          <p:cNvPr id="38913" name="Rectangle 1"/>
          <p:cNvSpPr>
            <a:spLocks noChangeArrowheads="1"/>
          </p:cNvSpPr>
          <p:nvPr/>
        </p:nvSpPr>
        <p:spPr bwMode="auto">
          <a:xfrm>
            <a:off x="2843808" y="1120676"/>
            <a:ext cx="345638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Время быстро пролетало,</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наука шла вперед.</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поднялся вскоре в небо</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Самый первый самолет.</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Покорить простор вселенной</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Очень человек хотел</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тогда в далекий космос</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Первый спутник полетел.</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3697480"/>
            <a:ext cx="3512586" cy="2880320"/>
          </a:xfrm>
          <a:prstGeom prst="rect">
            <a:avLst/>
          </a:prstGeom>
          <a:ln>
            <a:noFill/>
          </a:ln>
          <a:effectLst>
            <a:softEdge rad="112500"/>
          </a:effectLst>
        </p:spPr>
      </p:pic>
      <p:pic>
        <p:nvPicPr>
          <p:cNvPr id="1026" name="Picture 2" descr="http://3.bp.blogspot.com/_S8omJXZ4ltk/TG6bq59rofI/AAAAAAAAJtI/4syLL6PMuSY/s1600/Sputnik,+195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9683" y="3756664"/>
            <a:ext cx="3858477" cy="27105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3" name="Picture 3" descr="C:\Users\Пользователь\Desktop\ТИКО-изобретатель 2 часть\UPLDGiDeP9photo.jpg"/>
          <p:cNvPicPr>
            <a:picLocks noChangeAspect="1" noChangeArrowheads="1"/>
          </p:cNvPicPr>
          <p:nvPr/>
        </p:nvPicPr>
        <p:blipFill>
          <a:blip r:embed="rId3" cstate="print"/>
          <a:srcRect/>
          <a:stretch>
            <a:fillRect/>
          </a:stretch>
        </p:blipFill>
        <p:spPr bwMode="auto">
          <a:xfrm>
            <a:off x="5508104" y="0"/>
            <a:ext cx="3635896" cy="3672586"/>
          </a:xfrm>
          <a:prstGeom prst="ellipse">
            <a:avLst/>
          </a:prstGeom>
          <a:ln>
            <a:noFill/>
          </a:ln>
          <a:effectLst>
            <a:softEdge rad="112500"/>
          </a:effectLst>
        </p:spPr>
      </p:pic>
      <p:sp>
        <p:nvSpPr>
          <p:cNvPr id="6" name="Прямоугольник 5"/>
          <p:cNvSpPr/>
          <p:nvPr/>
        </p:nvSpPr>
        <p:spPr>
          <a:xfrm>
            <a:off x="4427984" y="4090265"/>
            <a:ext cx="4572000" cy="2185214"/>
          </a:xfrm>
          <a:prstGeom prst="rect">
            <a:avLst/>
          </a:prstGeom>
        </p:spPr>
        <p:txBody>
          <a:bodyPr>
            <a:spAutoFit/>
          </a:bodyPr>
          <a:lstStyle/>
          <a:p>
            <a:r>
              <a:rPr lang="ru-RU" sz="2800" b="1" i="1" dirty="0" smtClean="0">
                <a:ln>
                  <a:solidFill>
                    <a:schemeClr val="tx1"/>
                  </a:solidFill>
                </a:ln>
                <a:solidFill>
                  <a:srgbClr val="00B0F0"/>
                </a:solidFill>
                <a:latin typeface="Book Antiqua" pitchFamily="18" charset="0"/>
                <a:cs typeface="Times New Roman" pitchFamily="18" charset="0"/>
              </a:rPr>
              <a:t>Королев Сергей Павлович</a:t>
            </a:r>
            <a:r>
              <a:rPr lang="ru-RU" b="1" i="1" dirty="0" smtClean="0">
                <a:ln>
                  <a:solidFill>
                    <a:schemeClr val="tx1"/>
                  </a:solidFill>
                </a:ln>
                <a:latin typeface="Book Antiqua" pitchFamily="18" charset="0"/>
                <a:cs typeface="Times New Roman" pitchFamily="18" charset="0"/>
              </a:rPr>
              <a:t> создал первый в мировой  истории пилотируемый космический корабль. Название корабля – «Восток». </a:t>
            </a:r>
          </a:p>
          <a:p>
            <a:r>
              <a:rPr lang="ru-RU" b="1" i="1" dirty="0" smtClean="0">
                <a:ln>
                  <a:solidFill>
                    <a:schemeClr val="tx1"/>
                  </a:solidFill>
                </a:ln>
                <a:latin typeface="Book Antiqua" pitchFamily="18" charset="0"/>
                <a:cs typeface="Times New Roman" pitchFamily="18" charset="0"/>
              </a:rPr>
              <a:t>На этом корабле человек впервые полетел в космос. И этим человеком стал Юрий Гагарин.</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5936" y="488460"/>
            <a:ext cx="4172048" cy="58810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7" name="Picture 7" descr="C:\Users\Пользователь\Desktop\ТИКО-изобретатель 2 часть\upload-TASS_417281-pic4_zoom-1000x1000-85516.jpg"/>
          <p:cNvPicPr>
            <a:picLocks noChangeAspect="1" noChangeArrowheads="1"/>
          </p:cNvPicPr>
          <p:nvPr/>
        </p:nvPicPr>
        <p:blipFill>
          <a:blip r:embed="rId3" cstate="print"/>
          <a:srcRect/>
          <a:stretch>
            <a:fillRect/>
          </a:stretch>
        </p:blipFill>
        <p:spPr bwMode="auto">
          <a:xfrm>
            <a:off x="4499992" y="332656"/>
            <a:ext cx="4314231" cy="2877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Прямоугольник 1"/>
          <p:cNvSpPr/>
          <p:nvPr/>
        </p:nvSpPr>
        <p:spPr>
          <a:xfrm>
            <a:off x="107504" y="1166842"/>
            <a:ext cx="4572000" cy="4524315"/>
          </a:xfrm>
          <a:prstGeom prst="rect">
            <a:avLst/>
          </a:prstGeom>
        </p:spPr>
        <p:txBody>
          <a:bodyPr>
            <a:spAutoFit/>
          </a:bodyPr>
          <a:lstStyle/>
          <a:p>
            <a:pPr fontAlgn="base"/>
            <a:r>
              <a:rPr lang="ru-RU" b="1" i="1" dirty="0">
                <a:ln>
                  <a:solidFill>
                    <a:schemeClr val="tx1"/>
                  </a:solidFill>
                </a:ln>
                <a:latin typeface="Book Antiqua" pitchFamily="18" charset="0"/>
                <a:cs typeface="Times New Roman" pitchFamily="18" charset="0"/>
              </a:rPr>
              <a:t>П</a:t>
            </a:r>
            <a:r>
              <a:rPr lang="ru-RU" b="1" i="1" dirty="0" smtClean="0">
                <a:ln>
                  <a:solidFill>
                    <a:schemeClr val="tx1"/>
                  </a:solidFill>
                </a:ln>
                <a:latin typeface="Book Antiqua" pitchFamily="18" charset="0"/>
                <a:cs typeface="Times New Roman" pitchFamily="18" charset="0"/>
              </a:rPr>
              <a:t>утешествие </a:t>
            </a:r>
            <a:r>
              <a:rPr lang="ru-RU" b="1" i="1" dirty="0">
                <a:ln>
                  <a:solidFill>
                    <a:schemeClr val="tx1"/>
                  </a:solidFill>
                </a:ln>
                <a:latin typeface="Book Antiqua" pitchFamily="18" charset="0"/>
                <a:cs typeface="Times New Roman" pitchFamily="18" charset="0"/>
              </a:rPr>
              <a:t>в космос этих собачек началось в 1960 году 19 августа  и продолжалось 25 часов, за время которого они смогли облететь вокруг Земли 17 раз.</a:t>
            </a:r>
          </a:p>
          <a:p>
            <a:pPr fontAlgn="base"/>
            <a:r>
              <a:rPr lang="ru-RU" b="1" i="1" dirty="0">
                <a:ln>
                  <a:solidFill>
                    <a:schemeClr val="tx1"/>
                  </a:solidFill>
                </a:ln>
                <a:latin typeface="Book Antiqua" pitchFamily="18" charset="0"/>
                <a:cs typeface="Times New Roman" pitchFamily="18" charset="0"/>
              </a:rPr>
              <a:t>Белка и Стрелка смогли удачно взлететь с  космодрома, в то время как предыдущая попытка космического путешествия собак Чайки и Лисички закончилась катастрофой космического корабля на старте.</a:t>
            </a:r>
          </a:p>
          <a:p>
            <a:pPr fontAlgn="base"/>
            <a:r>
              <a:rPr lang="ru-RU" b="1" i="1" dirty="0">
                <a:ln>
                  <a:solidFill>
                    <a:schemeClr val="tx1"/>
                  </a:solidFill>
                </a:ln>
                <a:latin typeface="Book Antiqua" pitchFamily="18" charset="0"/>
                <a:cs typeface="Times New Roman" pitchFamily="18" charset="0"/>
              </a:rPr>
              <a:t>Целью космического полета было изучение влияния невесомости и космического пространства на живые организмы с целью определения возможности полета в космос человека.</a:t>
            </a:r>
          </a:p>
        </p:txBody>
      </p:sp>
      <p:sp>
        <p:nvSpPr>
          <p:cNvPr id="3" name="Прямоугольник 2"/>
          <p:cNvSpPr/>
          <p:nvPr/>
        </p:nvSpPr>
        <p:spPr>
          <a:xfrm>
            <a:off x="251520" y="529255"/>
            <a:ext cx="3449983" cy="584775"/>
          </a:xfrm>
          <a:prstGeom prst="rect">
            <a:avLst/>
          </a:prstGeom>
        </p:spPr>
        <p:txBody>
          <a:bodyPr wrap="none">
            <a:spAutoFit/>
          </a:bodyPr>
          <a:lstStyle/>
          <a:p>
            <a:r>
              <a:rPr lang="ru-RU" sz="3200" b="1" i="1" dirty="0" smtClean="0">
                <a:ln>
                  <a:solidFill>
                    <a:schemeClr val="tx1"/>
                  </a:solidFill>
                </a:ln>
                <a:solidFill>
                  <a:srgbClr val="00B0F0"/>
                </a:solidFill>
                <a:latin typeface="Book Antiqua" pitchFamily="18" charset="0"/>
                <a:cs typeface="Times New Roman" pitchFamily="18" charset="0"/>
              </a:rPr>
              <a:t>Белка и Стрелка</a:t>
            </a:r>
            <a:endParaRPr lang="ru-RU" sz="3200" dirty="0"/>
          </a:p>
        </p:txBody>
      </p:sp>
      <p:pic>
        <p:nvPicPr>
          <p:cNvPr id="4" name="Рисунок 3"/>
          <p:cNvPicPr>
            <a:picLocks noChangeAspect="1"/>
          </p:cNvPicPr>
          <p:nvPr/>
        </p:nvPicPr>
        <p:blipFill>
          <a:blip r:embed="rId4" cstate="print"/>
          <a:stretch>
            <a:fillRect/>
          </a:stretch>
        </p:blipFill>
        <p:spPr>
          <a:xfrm>
            <a:off x="5148064" y="3513168"/>
            <a:ext cx="3157652" cy="2836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6" name="Picture 6" descr="C:\Users\Пользователь\Desktop\ТИКО-изобретатель 2 часть\44879971279c4e86c5d08f11dcd6f379.jpg"/>
          <p:cNvPicPr>
            <a:picLocks noChangeAspect="1" noChangeArrowheads="1"/>
          </p:cNvPicPr>
          <p:nvPr/>
        </p:nvPicPr>
        <p:blipFill>
          <a:blip r:embed="rId3" cstate="print"/>
          <a:srcRect l="11942" r="19527"/>
          <a:stretch>
            <a:fillRect/>
          </a:stretch>
        </p:blipFill>
        <p:spPr bwMode="auto">
          <a:xfrm>
            <a:off x="34814" y="-126550"/>
            <a:ext cx="3672408" cy="3957197"/>
          </a:xfrm>
          <a:prstGeom prst="ellipse">
            <a:avLst/>
          </a:prstGeom>
          <a:ln>
            <a:noFill/>
          </a:ln>
          <a:effectLst>
            <a:softEdge rad="112500"/>
          </a:effectLst>
        </p:spPr>
      </p:pic>
      <p:sp>
        <p:nvSpPr>
          <p:cNvPr id="3" name="Прямоугольник 2"/>
          <p:cNvSpPr/>
          <p:nvPr/>
        </p:nvSpPr>
        <p:spPr>
          <a:xfrm>
            <a:off x="3707223" y="34522"/>
            <a:ext cx="5321418" cy="1354217"/>
          </a:xfrm>
          <a:prstGeom prst="rect">
            <a:avLst/>
          </a:prstGeom>
        </p:spPr>
        <p:txBody>
          <a:bodyPr wrap="square">
            <a:spAutoFit/>
          </a:bodyPr>
          <a:lstStyle/>
          <a:p>
            <a:r>
              <a:rPr lang="ru-RU" sz="2800" b="1" i="1" dirty="0">
                <a:ln>
                  <a:solidFill>
                    <a:schemeClr val="tx1"/>
                  </a:solidFill>
                </a:ln>
                <a:solidFill>
                  <a:srgbClr val="00B0F0"/>
                </a:solidFill>
                <a:latin typeface="Book Antiqua" pitchFamily="18" charset="0"/>
                <a:cs typeface="Times New Roman" pitchFamily="18" charset="0"/>
              </a:rPr>
              <a:t>Юрий Гагарин </a:t>
            </a:r>
            <a:endParaRPr lang="ru-RU" sz="2800" dirty="0"/>
          </a:p>
          <a:p>
            <a:r>
              <a:rPr lang="ru-RU" b="1" i="1" dirty="0" smtClean="0">
                <a:ln>
                  <a:solidFill>
                    <a:schemeClr val="tx1"/>
                  </a:solidFill>
                </a:ln>
                <a:latin typeface="Book Antiqua" pitchFamily="18" charset="0"/>
                <a:cs typeface="Times New Roman" pitchFamily="18" charset="0"/>
              </a:rPr>
              <a:t>В 1961 году 12 апреля совершил первый полет вокруг Земли. Летел он целых 108 минут. Это был первый человек в Космосе.</a:t>
            </a:r>
            <a:endParaRPr lang="ru-RU" dirty="0"/>
          </a:p>
        </p:txBody>
      </p:sp>
      <p:pic>
        <p:nvPicPr>
          <p:cNvPr id="2050" name="Picture 2" descr="http://lol54.ru/uploads/posts/2013-04/1366465836_lol54.ru_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4195007"/>
            <a:ext cx="4523772" cy="2416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5997466" y="4295112"/>
            <a:ext cx="3031175" cy="2185214"/>
          </a:xfrm>
          <a:prstGeom prst="rect">
            <a:avLst/>
          </a:prstGeom>
        </p:spPr>
        <p:txBody>
          <a:bodyPr wrap="square">
            <a:spAutoFit/>
          </a:bodyPr>
          <a:lstStyle/>
          <a:p>
            <a:r>
              <a:rPr lang="ru-RU" sz="2800" b="1" i="1" dirty="0" smtClean="0">
                <a:ln>
                  <a:solidFill>
                    <a:schemeClr val="tx1"/>
                  </a:solidFill>
                </a:ln>
                <a:solidFill>
                  <a:srgbClr val="00B0F0"/>
                </a:solidFill>
                <a:latin typeface="Book Antiqua" pitchFamily="18" charset="0"/>
                <a:cs typeface="Times New Roman" pitchFamily="18" charset="0"/>
              </a:rPr>
              <a:t>Алексей Леонов </a:t>
            </a:r>
            <a:endParaRPr lang="ru-RU" sz="2800" dirty="0"/>
          </a:p>
          <a:p>
            <a:r>
              <a:rPr lang="ru-RU" b="1" i="1" dirty="0">
                <a:ln>
                  <a:solidFill>
                    <a:schemeClr val="tx1"/>
                  </a:solidFill>
                </a:ln>
                <a:latin typeface="Book Antiqua" pitchFamily="18" charset="0"/>
                <a:cs typeface="Times New Roman" pitchFamily="18" charset="0"/>
              </a:rPr>
              <a:t>В 1965 году п</a:t>
            </a:r>
            <a:r>
              <a:rPr lang="ru-RU" b="1" i="1" dirty="0" smtClean="0">
                <a:ln>
                  <a:solidFill>
                    <a:schemeClr val="tx1"/>
                  </a:solidFill>
                </a:ln>
                <a:latin typeface="Book Antiqua" pitchFamily="18" charset="0"/>
                <a:cs typeface="Times New Roman" pitchFamily="18" charset="0"/>
              </a:rPr>
              <a:t>ервым вышел в открытый космос. Это стало возможным благодаря тому, что люди создали специальный скафандр</a:t>
            </a:r>
            <a:endParaRPr lang="ru-RU" dirty="0"/>
          </a:p>
        </p:txBody>
      </p:sp>
      <p:pic>
        <p:nvPicPr>
          <p:cNvPr id="5" name="Рисунок 4"/>
          <p:cNvPicPr>
            <a:picLocks noChangeAspect="1"/>
          </p:cNvPicPr>
          <p:nvPr/>
        </p:nvPicPr>
        <p:blipFill rotWithShape="1">
          <a:blip r:embed="rId5" cstate="print">
            <a:extLst>
              <a:ext uri="{28A0092B-C50C-407E-A947-70E740481C1C}">
                <a14:useLocalDpi xmlns:a14="http://schemas.microsoft.com/office/drawing/2010/main" xmlns="" val="0"/>
              </a:ext>
            </a:extLst>
          </a:blip>
          <a:srcRect t="2751" b="17451"/>
          <a:stretch/>
        </p:blipFill>
        <p:spPr>
          <a:xfrm>
            <a:off x="5997466" y="1523212"/>
            <a:ext cx="2557201" cy="292222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3" cstate="print"/>
          <a:srcRect b="7853"/>
          <a:stretch/>
        </p:blipFill>
        <p:spPr>
          <a:xfrm>
            <a:off x="4569155" y="1388511"/>
            <a:ext cx="4203939" cy="198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406" y="518697"/>
            <a:ext cx="3922343" cy="52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406" y="404664"/>
            <a:ext cx="2031492" cy="2031492"/>
          </a:xfrm>
          <a:prstGeom prst="ellipse">
            <a:avLst/>
          </a:prstGeom>
          <a:ln>
            <a:noFill/>
          </a:ln>
          <a:effectLst>
            <a:softEdge rad="112500"/>
          </a:effectLst>
        </p:spPr>
      </p:pic>
      <p:sp>
        <p:nvSpPr>
          <p:cNvPr id="5" name="Прямоугольник 4"/>
          <p:cNvSpPr/>
          <p:nvPr/>
        </p:nvSpPr>
        <p:spPr>
          <a:xfrm>
            <a:off x="4408874" y="3690259"/>
            <a:ext cx="4572000" cy="1754326"/>
          </a:xfrm>
          <a:prstGeom prst="rect">
            <a:avLst/>
          </a:prstGeom>
        </p:spPr>
        <p:txBody>
          <a:bodyPr>
            <a:spAutoFit/>
          </a:bodyPr>
          <a:lstStyle/>
          <a:p>
            <a:r>
              <a:rPr lang="ru-RU" b="1" i="1" dirty="0">
                <a:ln>
                  <a:solidFill>
                    <a:schemeClr val="tx1"/>
                  </a:solidFill>
                </a:ln>
                <a:latin typeface="Book Antiqua" pitchFamily="18" charset="0"/>
                <a:cs typeface="Times New Roman" pitchFamily="18" charset="0"/>
              </a:rPr>
              <a:t>Мы сконструировали космические корабли и орбитальные станции, оснастили их яркими прожекторами, которые помогут нам сделать еще много удивительных открытий в бескрайних просторах Вселенной</a:t>
            </a:r>
          </a:p>
        </p:txBody>
      </p:sp>
      <p:pic>
        <p:nvPicPr>
          <p:cNvPr id="8" name="Picture 5" descr="C:\Users\Пользователь\Desktop\ТИКО-изобретатель 2 часть\15299882.png"/>
          <p:cNvPicPr>
            <a:picLocks noChangeAspect="1" noChangeArrowheads="1"/>
          </p:cNvPicPr>
          <p:nvPr/>
        </p:nvPicPr>
        <p:blipFill>
          <a:blip r:embed="rId6" cstate="print"/>
          <a:srcRect/>
          <a:stretch>
            <a:fillRect/>
          </a:stretch>
        </p:blipFill>
        <p:spPr bwMode="auto">
          <a:xfrm>
            <a:off x="7490097" y="5396860"/>
            <a:ext cx="1490777" cy="1341311"/>
          </a:xfrm>
          <a:prstGeom prst="rect">
            <a:avLst/>
          </a:prstGeom>
          <a:noFill/>
        </p:spPr>
      </p:pic>
      <p:pic>
        <p:nvPicPr>
          <p:cNvPr id="9" name="Picture 6" descr="C:\Users\Пользователь\Desktop\ТИКО-изобретатель 2 часть\16291973.png"/>
          <p:cNvPicPr>
            <a:picLocks noChangeAspect="1" noChangeArrowheads="1"/>
          </p:cNvPicPr>
          <p:nvPr/>
        </p:nvPicPr>
        <p:blipFill>
          <a:blip r:embed="rId7" cstate="print"/>
          <a:srcRect/>
          <a:stretch>
            <a:fillRect/>
          </a:stretch>
        </p:blipFill>
        <p:spPr bwMode="auto">
          <a:xfrm rot="6223366">
            <a:off x="4984493" y="148501"/>
            <a:ext cx="1358011" cy="1240600"/>
          </a:xfrm>
          <a:prstGeom prst="rect">
            <a:avLst/>
          </a:prstGeom>
          <a:noFill/>
        </p:spPr>
      </p:pic>
      <p:pic>
        <p:nvPicPr>
          <p:cNvPr id="10" name="Picture 7" descr="C:\Users\Пользователь\Desktop\ТИКО-изобретатель 2 часть\0_12062a_8b083d4_orig.png"/>
          <p:cNvPicPr>
            <a:picLocks noChangeAspect="1" noChangeArrowheads="1"/>
          </p:cNvPicPr>
          <p:nvPr/>
        </p:nvPicPr>
        <p:blipFill>
          <a:blip r:embed="rId8" cstate="print"/>
          <a:srcRect/>
          <a:stretch>
            <a:fillRect/>
          </a:stretch>
        </p:blipFill>
        <p:spPr bwMode="auto">
          <a:xfrm rot="8897561">
            <a:off x="7764468" y="172940"/>
            <a:ext cx="983962" cy="1042630"/>
          </a:xfrm>
          <a:prstGeom prst="rect">
            <a:avLst/>
          </a:prstGeom>
          <a:noFill/>
        </p:spPr>
      </p:pic>
      <p:pic>
        <p:nvPicPr>
          <p:cNvPr id="7" name="Рисунок 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60280" y="5440723"/>
            <a:ext cx="1524003" cy="1371603"/>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flipH="1">
            <a:off x="2627346" y="48298"/>
            <a:ext cx="1426173" cy="1340213"/>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8747715" flipH="1">
            <a:off x="4122735" y="5189100"/>
            <a:ext cx="1758278" cy="137160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9938" name="Picture 2" descr="http://cs623226.vk.me/v623226367/287cc/xBqjeDEWPI0.jpg"/>
          <p:cNvPicPr>
            <a:picLocks noChangeAspect="1" noChangeArrowheads="1"/>
          </p:cNvPicPr>
          <p:nvPr/>
        </p:nvPicPr>
        <p:blipFill>
          <a:blip r:embed="rId3" cstate="print"/>
          <a:srcRect/>
          <a:stretch>
            <a:fillRect/>
          </a:stretch>
        </p:blipFill>
        <p:spPr bwMode="auto">
          <a:xfrm>
            <a:off x="0" y="-151391"/>
            <a:ext cx="9144000" cy="700939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50" name="Picture 2" descr="C:\Users\Пользователь\Desktop\ТИКО-изобретатель 2 часть\img9.jpg"/>
          <p:cNvPicPr>
            <a:picLocks noChangeAspect="1" noChangeArrowheads="1"/>
          </p:cNvPicPr>
          <p:nvPr/>
        </p:nvPicPr>
        <p:blipFill>
          <a:blip r:embed="rId3" cstate="print"/>
          <a:srcRect/>
          <a:stretch>
            <a:fillRect/>
          </a:stretch>
        </p:blipFill>
        <p:spPr bwMode="auto">
          <a:xfrm>
            <a:off x="251520" y="3356992"/>
            <a:ext cx="3706445" cy="2779834"/>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pic>
        <p:nvPicPr>
          <p:cNvPr id="2051" name="Picture 3" descr="C:\Users\Пользователь\Desktop\ТИКО-изобретатель 2 часть\07f56095ce99c49cf44da411370a7fb1_h-4339.jpg"/>
          <p:cNvPicPr>
            <a:picLocks noChangeAspect="1" noChangeArrowheads="1"/>
          </p:cNvPicPr>
          <p:nvPr/>
        </p:nvPicPr>
        <p:blipFill>
          <a:blip r:embed="rId4" cstate="print"/>
          <a:srcRect l="7692" t="7692" r="9615" b="10256"/>
          <a:stretch>
            <a:fillRect/>
          </a:stretch>
        </p:blipFill>
        <p:spPr bwMode="auto">
          <a:xfrm>
            <a:off x="5076056" y="1556792"/>
            <a:ext cx="3676909" cy="2808312"/>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sp>
        <p:nvSpPr>
          <p:cNvPr id="5" name="Прямоугольник 4"/>
          <p:cNvSpPr/>
          <p:nvPr/>
        </p:nvSpPr>
        <p:spPr>
          <a:xfrm>
            <a:off x="251520" y="2060848"/>
            <a:ext cx="4572000" cy="923330"/>
          </a:xfrm>
          <a:prstGeom prst="rect">
            <a:avLst/>
          </a:prstGeom>
        </p:spPr>
        <p:txBody>
          <a:bodyPr>
            <a:spAutoFit/>
          </a:bodyPr>
          <a:lstStyle/>
          <a:p>
            <a:r>
              <a:rPr lang="ru-RU" b="1" i="1" dirty="0" smtClean="0">
                <a:ln>
                  <a:solidFill>
                    <a:schemeClr val="tx1"/>
                  </a:solidFill>
                </a:ln>
                <a:latin typeface="Book Antiqua" pitchFamily="18" charset="0"/>
                <a:cs typeface="Times New Roman" pitchFamily="18" charset="0"/>
              </a:rPr>
              <a:t>На Руси считали, что Земля плоская и держится на трех китах, которые плавают в бескрайнем океане</a:t>
            </a:r>
            <a:endParaRPr lang="ru-RU" dirty="0"/>
          </a:p>
        </p:txBody>
      </p:sp>
      <p:sp>
        <p:nvSpPr>
          <p:cNvPr id="6" name="Прямоугольник 5"/>
          <p:cNvSpPr/>
          <p:nvPr/>
        </p:nvSpPr>
        <p:spPr>
          <a:xfrm>
            <a:off x="4932040" y="5229200"/>
            <a:ext cx="4211960" cy="923330"/>
          </a:xfrm>
          <a:prstGeom prst="rect">
            <a:avLst/>
          </a:prstGeom>
        </p:spPr>
        <p:txBody>
          <a:bodyPr wrap="square">
            <a:spAutoFit/>
          </a:bodyPr>
          <a:lstStyle/>
          <a:p>
            <a:r>
              <a:rPr lang="ru-RU" b="1" i="1" dirty="0" smtClean="0">
                <a:ln>
                  <a:solidFill>
                    <a:schemeClr val="tx1"/>
                  </a:solidFill>
                </a:ln>
                <a:latin typeface="Book Antiqua" pitchFamily="18" charset="0"/>
                <a:cs typeface="Times New Roman" pitchFamily="18" charset="0"/>
              </a:rPr>
              <a:t>А в Индии люди представляли, что Земля опирается на слонов, а слоны стоят на огромной черепахе….</a:t>
            </a:r>
            <a:endParaRPr lang="ru-RU" dirty="0"/>
          </a:p>
        </p:txBody>
      </p:sp>
      <p:sp>
        <p:nvSpPr>
          <p:cNvPr id="8" name="Прямоугольник 7"/>
          <p:cNvSpPr/>
          <p:nvPr/>
        </p:nvSpPr>
        <p:spPr>
          <a:xfrm>
            <a:off x="251520" y="260648"/>
            <a:ext cx="8640960" cy="1200329"/>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В древности люди считали, что Земля огромная и плоская, как блин или тарелка, и можно добраться до края Земли. Даже находились смельчаки, которые мечтали добраться до этого края и посмотреть, а что там, на краю Земли, и можно ли с него упасть.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5121" name="Rectangle 1"/>
          <p:cNvSpPr>
            <a:spLocks noChangeArrowheads="1"/>
          </p:cNvSpPr>
          <p:nvPr/>
        </p:nvSpPr>
        <p:spPr bwMode="auto">
          <a:xfrm>
            <a:off x="2699792" y="2304480"/>
            <a:ext cx="3636912" cy="31061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Был ученый средь людей-</a:t>
            </a:r>
          </a:p>
          <a:p>
            <a:pPr marL="0" marR="0" lvl="0" indent="0" algn="ctr" defTabSz="914400" rtl="0" eaLnBrk="0" fontAlgn="base" latinLnBrk="0" hangingPunct="0">
              <a:spcBef>
                <a:spcPct val="0"/>
              </a:spcBef>
              <a:spcAft>
                <a:spcPct val="0"/>
              </a:spcAft>
              <a:buClrTx/>
              <a:buSzTx/>
              <a:buFontTx/>
              <a:buNone/>
              <a:tabLst/>
            </a:pPr>
            <a:r>
              <a:rPr lang="ru-RU" sz="20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Галилео Галилей</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Он первым доказал тогда,</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Что наша вертится Земля</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Доказал </a:t>
            </a:r>
            <a:r>
              <a:rPr lang="ru-RU" sz="20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Джордано Бруно</a:t>
            </a:r>
            <a:r>
              <a:rPr lang="ru-RU" b="1" i="1" dirty="0" smtClean="0">
                <a:ln>
                  <a:solidFill>
                    <a:schemeClr val="tx1"/>
                  </a:solidFill>
                </a:ln>
                <a:latin typeface="Book Antiqua" pitchFamily="18" charset="0"/>
                <a:cs typeface="Times New Roman" pitchFamily="18" charset="0"/>
              </a:rPr>
              <a:t>,</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Что кроме «матушки Земли»</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В космосе таком огромном </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другие есть миры.</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323528" y="5403994"/>
            <a:ext cx="864096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b="1" i="1" dirty="0" smtClean="0">
                <a:ln>
                  <a:solidFill>
                    <a:schemeClr val="tx1"/>
                  </a:solidFill>
                </a:ln>
                <a:latin typeface="Book Antiqua" pitchFamily="18" charset="0"/>
                <a:cs typeface="Times New Roman" pitchFamily="18" charset="0"/>
              </a:rPr>
              <a:t>Пространство, которое окружает нашу планету Земля называется – </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космос</a:t>
            </a:r>
            <a:r>
              <a:rPr lang="ru-RU" b="1" i="1" dirty="0" smtClean="0">
                <a:ln>
                  <a:solidFill>
                    <a:schemeClr val="tx1"/>
                  </a:solidFill>
                </a:ln>
                <a:latin typeface="Book Antiqua" pitchFamily="18" charset="0"/>
                <a:cs typeface="Times New Roman" pitchFamily="18" charset="0"/>
              </a:rPr>
              <a:t>, можно назвать и по-другому </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Вселенная</a:t>
            </a:r>
            <a:r>
              <a:rPr lang="ru-RU" sz="2800" b="1" i="1" dirty="0" smtClean="0">
                <a:ln>
                  <a:solidFill>
                    <a:schemeClr val="tx1"/>
                  </a:solidFill>
                </a:ln>
                <a:latin typeface="Book Antiqua"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C:\Users\Пользователь\Desktop\ТИКО-изобретатель 2 часть\1448915116_galileo-galilej.jpg"/>
          <p:cNvPicPr>
            <a:picLocks noChangeAspect="1" noChangeArrowheads="1"/>
          </p:cNvPicPr>
          <p:nvPr/>
        </p:nvPicPr>
        <p:blipFill>
          <a:blip r:embed="rId3" cstate="print"/>
          <a:srcRect/>
          <a:stretch>
            <a:fillRect/>
          </a:stretch>
        </p:blipFill>
        <p:spPr bwMode="auto">
          <a:xfrm>
            <a:off x="6300192" y="2060848"/>
            <a:ext cx="2520280" cy="2964513"/>
          </a:xfrm>
          <a:prstGeom prst="ellipse">
            <a:avLst/>
          </a:prstGeom>
          <a:ln>
            <a:noFill/>
          </a:ln>
          <a:effectLst>
            <a:softEdge rad="112500"/>
          </a:effectLst>
        </p:spPr>
      </p:pic>
      <p:pic>
        <p:nvPicPr>
          <p:cNvPr id="5123" name="Picture 3" descr="C:\Users\Пользователь\Desktop\ТИКО-изобретатель 2 часть\1424147250_4джордано бруно.jpg"/>
          <p:cNvPicPr>
            <a:picLocks noChangeAspect="1" noChangeArrowheads="1"/>
          </p:cNvPicPr>
          <p:nvPr/>
        </p:nvPicPr>
        <p:blipFill>
          <a:blip r:embed="rId4" cstate="print"/>
          <a:srcRect/>
          <a:stretch>
            <a:fillRect/>
          </a:stretch>
        </p:blipFill>
        <p:spPr bwMode="auto">
          <a:xfrm>
            <a:off x="251520" y="2060848"/>
            <a:ext cx="2664296" cy="3115906"/>
          </a:xfrm>
          <a:prstGeom prst="ellipse">
            <a:avLst/>
          </a:prstGeom>
          <a:ln>
            <a:noFill/>
          </a:ln>
          <a:effectLst>
            <a:softEdge rad="112500"/>
          </a:effectLst>
        </p:spPr>
      </p:pic>
      <p:sp>
        <p:nvSpPr>
          <p:cNvPr id="7" name="Прямоугольник 6"/>
          <p:cNvSpPr/>
          <p:nvPr/>
        </p:nvSpPr>
        <p:spPr>
          <a:xfrm>
            <a:off x="251520" y="260648"/>
            <a:ext cx="8640960" cy="1477328"/>
          </a:xfrm>
          <a:prstGeom prst="rect">
            <a:avLst/>
          </a:prstGeom>
        </p:spPr>
        <p:txBody>
          <a:bodyPr wrap="square">
            <a:spAutoFit/>
          </a:bodyPr>
          <a:lstStyle/>
          <a:p>
            <a:pPr algn="ctr" eaLnBrk="0" fontAlgn="base" hangingPunct="0">
              <a:spcBef>
                <a:spcPct val="0"/>
              </a:spcBef>
              <a:spcAft>
                <a:spcPct val="0"/>
              </a:spcAft>
            </a:pPr>
            <a:r>
              <a:rPr lang="ru-RU" b="1" i="1" dirty="0" smtClean="0">
                <a:ln>
                  <a:solidFill>
                    <a:schemeClr val="tx1"/>
                  </a:solidFill>
                </a:ln>
                <a:latin typeface="Book Antiqua" pitchFamily="18" charset="0"/>
                <a:cs typeface="Times New Roman" pitchFamily="18" charset="0"/>
              </a:rPr>
              <a:t>Когда люди считали Землю плоской, они думали, что днем она накрыта голубым колпаком- небом, по которому движется солнце.</a:t>
            </a:r>
          </a:p>
          <a:p>
            <a:pPr algn="ctr" eaLnBrk="0" fontAlgn="base" hangingPunct="0">
              <a:spcBef>
                <a:spcPct val="0"/>
              </a:spcBef>
              <a:spcAft>
                <a:spcPct val="0"/>
              </a:spcAft>
            </a:pPr>
            <a:r>
              <a:rPr lang="ru-RU" b="1" i="1" dirty="0" smtClean="0">
                <a:ln>
                  <a:solidFill>
                    <a:schemeClr val="tx1"/>
                  </a:solidFill>
                </a:ln>
                <a:latin typeface="Book Antiqua" pitchFamily="18" charset="0"/>
                <a:cs typeface="Times New Roman" pitchFamily="18" charset="0"/>
              </a:rPr>
              <a:t>А по ночам какой-то огромный великан закрывает ее черным колпаком. Только в колпаке много маленьких дырочек, через которые попадает свет и это есть звезды. </a:t>
            </a:r>
          </a:p>
        </p:txBody>
      </p:sp>
      <p:sp>
        <p:nvSpPr>
          <p:cNvPr id="8" name="Прямоугольник 7"/>
          <p:cNvSpPr/>
          <p:nvPr/>
        </p:nvSpPr>
        <p:spPr>
          <a:xfrm>
            <a:off x="6588224" y="1772816"/>
            <a:ext cx="1967205" cy="369332"/>
          </a:xfrm>
          <a:prstGeom prst="rect">
            <a:avLst/>
          </a:prstGeom>
        </p:spPr>
        <p:txBody>
          <a:bodyPr wrap="none">
            <a:spAutoFit/>
          </a:bodyPr>
          <a:lstStyle/>
          <a:p>
            <a:r>
              <a:rPr lang="ru-RU" b="1" i="1" dirty="0" smtClean="0">
                <a:ln w="3175">
                  <a:solidFill>
                    <a:schemeClr val="tx1"/>
                  </a:solidFill>
                </a:ln>
                <a:solidFill>
                  <a:srgbClr val="00B0F0"/>
                </a:solidFill>
                <a:latin typeface="Palatino Linotype" pitchFamily="18" charset="0"/>
                <a:ea typeface="Calibri" pitchFamily="34" charset="0"/>
                <a:cs typeface="Times New Roman" pitchFamily="18" charset="0"/>
              </a:rPr>
              <a:t>Галилео Галилей</a:t>
            </a:r>
            <a:endParaRPr lang="ru-RU" dirty="0">
              <a:ln w="3175">
                <a:solidFill>
                  <a:schemeClr val="tx1"/>
                </a:solidFill>
              </a:ln>
              <a:solidFill>
                <a:srgbClr val="00B0F0"/>
              </a:solidFill>
            </a:endParaRPr>
          </a:p>
        </p:txBody>
      </p:sp>
      <p:sp>
        <p:nvSpPr>
          <p:cNvPr id="9" name="Прямоугольник 8"/>
          <p:cNvSpPr/>
          <p:nvPr/>
        </p:nvSpPr>
        <p:spPr>
          <a:xfrm>
            <a:off x="539552" y="1772816"/>
            <a:ext cx="2032929" cy="369332"/>
          </a:xfrm>
          <a:prstGeom prst="rect">
            <a:avLst/>
          </a:prstGeom>
        </p:spPr>
        <p:txBody>
          <a:bodyPr wrap="none">
            <a:spAutoFit/>
          </a:bodyPr>
          <a:lstStyle/>
          <a:p>
            <a:r>
              <a:rPr lang="ru-RU" b="1" i="1" dirty="0" smtClean="0">
                <a:ln w="3175">
                  <a:solidFill>
                    <a:schemeClr val="tx1"/>
                  </a:solidFill>
                </a:ln>
                <a:solidFill>
                  <a:srgbClr val="00B0F0"/>
                </a:solidFill>
                <a:latin typeface="Palatino Linotype" pitchFamily="18" charset="0"/>
                <a:ea typeface="Calibri" pitchFamily="34" charset="0"/>
                <a:cs typeface="Times New Roman" pitchFamily="18" charset="0"/>
              </a:rPr>
              <a:t>Джордано Бруно</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915816" y="332656"/>
            <a:ext cx="6048672" cy="2462213"/>
          </a:xfrm>
          <a:prstGeom prst="rect">
            <a:avLst/>
          </a:prstGeom>
        </p:spPr>
        <p:txBody>
          <a:bodyPr wrap="square">
            <a:spAutoFit/>
          </a:bodyPr>
          <a:lstStyle/>
          <a:p>
            <a:pPr algn="ctr"/>
            <a:r>
              <a:rPr lang="ru-RU" sz="2800" b="1" i="1" dirty="0" smtClean="0">
                <a:ln>
                  <a:solidFill>
                    <a:schemeClr val="tx1"/>
                  </a:solidFill>
                </a:ln>
                <a:latin typeface="Book Antiqua" pitchFamily="18" charset="0"/>
                <a:cs typeface="Times New Roman" pitchFamily="18" charset="0"/>
                <a:hlinkClick r:id="rId3" tooltip="Астрономия - это"/>
              </a:rPr>
              <a:t>Николай Коперник </a:t>
            </a:r>
            <a:endParaRPr lang="ru-RU" sz="2800" b="1" i="1" dirty="0" smtClean="0">
              <a:ln>
                <a:solidFill>
                  <a:schemeClr val="tx1"/>
                </a:solidFill>
              </a:ln>
              <a:latin typeface="Book Antiqua" pitchFamily="18" charset="0"/>
              <a:cs typeface="Times New Roman" pitchFamily="18" charset="0"/>
            </a:endParaRPr>
          </a:p>
          <a:p>
            <a:pPr algn="ctr"/>
            <a:r>
              <a:rPr lang="ru-RU" b="1" i="1" dirty="0" smtClean="0">
                <a:ln>
                  <a:solidFill>
                    <a:schemeClr val="tx1"/>
                  </a:solidFill>
                </a:ln>
                <a:latin typeface="Book Antiqua" pitchFamily="18" charset="0"/>
                <a:cs typeface="Times New Roman" pitchFamily="18" charset="0"/>
              </a:rPr>
              <a:t>Польский астроном, первым осмелился заявить, что Земля не является центром вселенной и не стоит на китах или черепахах, но вращается вокруг Солнца.</a:t>
            </a: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p:txBody>
      </p:sp>
      <p:pic>
        <p:nvPicPr>
          <p:cNvPr id="1026" name="Picture 2" descr="C:\Users\Пользователь\Desktop\ТИКО-изобретатель 2 часть\copernico_1538x2000.jpg"/>
          <p:cNvPicPr>
            <a:picLocks noChangeAspect="1" noChangeArrowheads="1"/>
          </p:cNvPicPr>
          <p:nvPr/>
        </p:nvPicPr>
        <p:blipFill>
          <a:blip r:embed="rId4" cstate="print"/>
          <a:srcRect/>
          <a:stretch>
            <a:fillRect/>
          </a:stretch>
        </p:blipFill>
        <p:spPr bwMode="auto">
          <a:xfrm>
            <a:off x="0" y="0"/>
            <a:ext cx="2664296" cy="3093883"/>
          </a:xfrm>
          <a:prstGeom prst="ellipse">
            <a:avLst/>
          </a:prstGeom>
          <a:ln>
            <a:noFill/>
          </a:ln>
          <a:effectLst>
            <a:softEdge rad="112500"/>
          </a:effectLst>
        </p:spPr>
      </p:pic>
      <p:pic>
        <p:nvPicPr>
          <p:cNvPr id="1027" name="Picture 3" descr="C:\Users\Пользователь\Desktop\ТИКО-изобретатель 2 часть\Heliocentrism.jpg"/>
          <p:cNvPicPr>
            <a:picLocks noChangeAspect="1" noChangeArrowheads="1"/>
          </p:cNvPicPr>
          <p:nvPr/>
        </p:nvPicPr>
        <p:blipFill>
          <a:blip r:embed="rId5" cstate="print"/>
          <a:srcRect/>
          <a:stretch>
            <a:fillRect/>
          </a:stretch>
        </p:blipFill>
        <p:spPr bwMode="auto">
          <a:xfrm>
            <a:off x="2987824" y="1926804"/>
            <a:ext cx="4608512" cy="460851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4098" name="Picture 2" descr="C:\Users\Пользователь\Desktop\ТИКО-изобретатель 2 часть\Solne4naja-Sistema-prep.jpg"/>
          <p:cNvPicPr>
            <a:picLocks noChangeAspect="1" noChangeArrowheads="1"/>
          </p:cNvPicPr>
          <p:nvPr/>
        </p:nvPicPr>
        <p:blipFill>
          <a:blip r:embed="rId3" cstate="print"/>
          <a:srcRect l="5607" t="4200" r="3738" b="11792"/>
          <a:stretch>
            <a:fillRect/>
          </a:stretch>
        </p:blipFill>
        <p:spPr bwMode="auto">
          <a:xfrm>
            <a:off x="3491880" y="2276872"/>
            <a:ext cx="5354995" cy="331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323528" y="0"/>
            <a:ext cx="8640960" cy="646331"/>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Солнечная система – место, где мы живем. </a:t>
            </a:r>
          </a:p>
          <a:p>
            <a:pPr algn="ctr"/>
            <a:r>
              <a:rPr lang="ru-RU" b="1" i="1" dirty="0" smtClean="0">
                <a:ln>
                  <a:solidFill>
                    <a:schemeClr val="tx1"/>
                  </a:solidFill>
                </a:ln>
                <a:latin typeface="Book Antiqua" pitchFamily="18" charset="0"/>
                <a:cs typeface="Times New Roman" pitchFamily="18" charset="0"/>
              </a:rPr>
              <a:t>В солнечной системе есть планеты, спутники, </a:t>
            </a:r>
            <a:r>
              <a:rPr lang="ru-RU" b="1" i="1" dirty="0" err="1" smtClean="0">
                <a:ln>
                  <a:solidFill>
                    <a:schemeClr val="tx1"/>
                  </a:solidFill>
                </a:ln>
                <a:latin typeface="Book Antiqua" pitchFamily="18" charset="0"/>
                <a:cs typeface="Times New Roman" pitchFamily="18" charset="0"/>
              </a:rPr>
              <a:t>астеройды</a:t>
            </a:r>
            <a:r>
              <a:rPr lang="ru-RU" b="1" i="1" dirty="0" smtClean="0">
                <a:ln>
                  <a:solidFill>
                    <a:schemeClr val="tx1"/>
                  </a:solidFill>
                </a:ln>
                <a:latin typeface="Book Antiqua" pitchFamily="18" charset="0"/>
                <a:cs typeface="Times New Roman" pitchFamily="18" charset="0"/>
              </a:rPr>
              <a:t>, кометы. </a:t>
            </a:r>
          </a:p>
        </p:txBody>
      </p:sp>
      <p:sp>
        <p:nvSpPr>
          <p:cNvPr id="5" name="Прямоугольник 4"/>
          <p:cNvSpPr/>
          <p:nvPr/>
        </p:nvSpPr>
        <p:spPr>
          <a:xfrm>
            <a:off x="-6157192" y="-747464"/>
            <a:ext cx="4572000" cy="8125301"/>
          </a:xfrm>
          <a:prstGeom prst="rect">
            <a:avLst/>
          </a:prstGeom>
        </p:spPr>
        <p:txBody>
          <a:bodyPr>
            <a:spAutoFit/>
          </a:bodyPr>
          <a:lstStyle/>
          <a:p>
            <a:r>
              <a:rPr lang="ru-RU" dirty="0" smtClean="0"/>
              <a:t>Земля – это шар. Огромное пространство, которое окружает землю, называется космическим пространством, или космосом. Это пространство заполнено разными космическими телами – звездами, планетами и метеоритами. Звезды –это огромные огненные шары. Но для нас они кажутся маленькими, потому что находятся очень далеко. Самая близкая к нам звезда – Солнце. Она дает нашей планете свет и тепло, без нее не было бы жизни на Земле. У нашей звезды – Солнца – есть своя семья. В нее входят 9 планет, которые вращаются вокруг Солнца. </a:t>
            </a:r>
          </a:p>
          <a:p>
            <a:r>
              <a:rPr lang="ru-RU" dirty="0" smtClean="0"/>
              <a:t>По порядку все планеты </a:t>
            </a:r>
            <a:br>
              <a:rPr lang="ru-RU" dirty="0" smtClean="0"/>
            </a:br>
            <a:r>
              <a:rPr lang="ru-RU" dirty="0" smtClean="0"/>
              <a:t>Назовёт любой из нас:</a:t>
            </a:r>
            <a:br>
              <a:rPr lang="ru-RU" dirty="0" smtClean="0"/>
            </a:br>
            <a:r>
              <a:rPr lang="ru-RU" dirty="0" smtClean="0"/>
              <a:t> Раз - Меркурий,</a:t>
            </a:r>
            <a:br>
              <a:rPr lang="ru-RU" dirty="0" smtClean="0"/>
            </a:br>
            <a:r>
              <a:rPr lang="ru-RU" dirty="0" smtClean="0"/>
              <a:t> Два - Венера,</a:t>
            </a:r>
            <a:br>
              <a:rPr lang="ru-RU" dirty="0" smtClean="0"/>
            </a:br>
            <a:r>
              <a:rPr lang="ru-RU" dirty="0" smtClean="0"/>
              <a:t> Три - Земля,</a:t>
            </a:r>
            <a:br>
              <a:rPr lang="ru-RU" dirty="0" smtClean="0"/>
            </a:br>
            <a:r>
              <a:rPr lang="ru-RU" dirty="0" smtClean="0"/>
              <a:t> Четыре - Марс,</a:t>
            </a:r>
            <a:br>
              <a:rPr lang="ru-RU" dirty="0" smtClean="0"/>
            </a:br>
            <a:r>
              <a:rPr lang="ru-RU" dirty="0" smtClean="0"/>
              <a:t> Пять - Юпитер,</a:t>
            </a:r>
            <a:br>
              <a:rPr lang="ru-RU" dirty="0" smtClean="0"/>
            </a:br>
            <a:r>
              <a:rPr lang="ru-RU" dirty="0" smtClean="0"/>
              <a:t/>
            </a:r>
            <a:br>
              <a:rPr lang="ru-RU" dirty="0" smtClean="0"/>
            </a:br>
            <a:r>
              <a:rPr lang="ru-RU" dirty="0" smtClean="0"/>
              <a:t> Шесть - Сатурн,</a:t>
            </a:r>
            <a:br>
              <a:rPr lang="ru-RU" dirty="0" smtClean="0"/>
            </a:br>
            <a:r>
              <a:rPr lang="ru-RU" dirty="0" smtClean="0"/>
              <a:t> Семь - Уран,</a:t>
            </a:r>
            <a:br>
              <a:rPr lang="ru-RU" dirty="0" smtClean="0"/>
            </a:br>
            <a:r>
              <a:rPr lang="ru-RU" dirty="0" smtClean="0"/>
              <a:t> За ним - Нептун.</a:t>
            </a:r>
            <a:br>
              <a:rPr lang="ru-RU" dirty="0" smtClean="0"/>
            </a:br>
            <a:r>
              <a:rPr lang="ru-RU" dirty="0" smtClean="0"/>
              <a:t> Он восьмым идёт по счёту,</a:t>
            </a:r>
            <a:br>
              <a:rPr lang="ru-RU" dirty="0" smtClean="0"/>
            </a:br>
            <a:r>
              <a:rPr lang="ru-RU" dirty="0" smtClean="0"/>
              <a:t> А за ним уже потом</a:t>
            </a:r>
            <a:br>
              <a:rPr lang="ru-RU" dirty="0" smtClean="0"/>
            </a:br>
            <a:r>
              <a:rPr lang="ru-RU" dirty="0" smtClean="0"/>
              <a:t> И девятая планета</a:t>
            </a:r>
            <a:br>
              <a:rPr lang="ru-RU" dirty="0" smtClean="0"/>
            </a:br>
            <a:r>
              <a:rPr lang="ru-RU" dirty="0" smtClean="0"/>
              <a:t> Под названием Плутон</a:t>
            </a:r>
            <a:endParaRPr lang="ru-RU" dirty="0"/>
          </a:p>
        </p:txBody>
      </p:sp>
      <p:sp>
        <p:nvSpPr>
          <p:cNvPr id="4099" name="Rectangle 3"/>
          <p:cNvSpPr>
            <a:spLocks noChangeArrowheads="1"/>
          </p:cNvSpPr>
          <p:nvPr/>
        </p:nvSpPr>
        <p:spPr bwMode="auto">
          <a:xfrm>
            <a:off x="251520" y="1916832"/>
            <a:ext cx="327585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По порядку все планеты</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Назовёт любой из нас:</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Раз — Меркурий,</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Два — Венера,</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Три — Земля,</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Четыре — Марс.</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Пять — Юпитер,</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Шесть — Сатурн,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Семь — Уран,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За ним — Нептун.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Он восьмым идёт по счёту.</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А за ним уже, потом,</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И девятая планета</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Под названием Плутон.</a:t>
            </a:r>
          </a:p>
        </p:txBody>
      </p:sp>
      <p:sp>
        <p:nvSpPr>
          <p:cNvPr id="7" name="Прямоугольник 6"/>
          <p:cNvSpPr/>
          <p:nvPr/>
        </p:nvSpPr>
        <p:spPr>
          <a:xfrm>
            <a:off x="251520" y="692696"/>
            <a:ext cx="8712968" cy="923330"/>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Самая близкая к нам звезда – Солнце. Она дает нашей планете свет и тепло, без нее не было бы жизни на Земле. У нашей звезды – Солнца – есть своя семья. В нее входят 9 планет, которые вращаются вокруг Солнца.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074" name="Picture 2" descr="C:\Users\Пользователь\Desktop\ТИКО-изобретатель 2 часть\4581_03.jpg"/>
          <p:cNvPicPr>
            <a:picLocks noChangeAspect="1" noChangeArrowheads="1"/>
          </p:cNvPicPr>
          <p:nvPr/>
        </p:nvPicPr>
        <p:blipFill>
          <a:blip r:embed="rId3" cstate="print"/>
          <a:srcRect/>
          <a:stretch>
            <a:fillRect/>
          </a:stretch>
        </p:blipFill>
        <p:spPr bwMode="auto">
          <a:xfrm>
            <a:off x="899592" y="2636912"/>
            <a:ext cx="7344816" cy="3683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descr="C:\Users\Пользователь\Desktop\ТИКО-изобретатель 2 часть\solar_system_sci-fi_concept_space_craft_ufo_1600x900_hd-wallpaper-598413.jpg"/>
          <p:cNvPicPr>
            <a:picLocks noChangeAspect="1" noChangeArrowheads="1"/>
          </p:cNvPicPr>
          <p:nvPr/>
        </p:nvPicPr>
        <p:blipFill>
          <a:blip r:embed="rId4" cstate="print"/>
          <a:srcRect t="25703" b="27175"/>
          <a:stretch>
            <a:fillRect/>
          </a:stretch>
        </p:blipFill>
        <p:spPr bwMode="auto">
          <a:xfrm>
            <a:off x="971600" y="476672"/>
            <a:ext cx="7272808" cy="1927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0"/>
            <a:ext cx="8568952" cy="1754326"/>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Солнце – это самая близкая к Земле звезда оно на столько больше Земли, что если представить его в виде футбольного мяча, то Земля будет размером с песчинку.</a:t>
            </a:r>
          </a:p>
          <a:p>
            <a:pPr algn="just"/>
            <a:r>
              <a:rPr lang="ru-RU" b="1" i="1" dirty="0" smtClean="0">
                <a:ln>
                  <a:solidFill>
                    <a:schemeClr val="tx1"/>
                  </a:solidFill>
                </a:ln>
                <a:latin typeface="Book Antiqua" pitchFamily="18" charset="0"/>
                <a:cs typeface="Times New Roman" pitchFamily="18" charset="0"/>
              </a:rPr>
              <a:t>Солнце можно назвать главным осветителем, похожим на гигантскую лампочку. Благодаря ему мы видим окружающий мир и друг друга. Не будь его, все погрузилось бы во мрак и, замерзло и жизнь на Земле угасла</a:t>
            </a:r>
          </a:p>
        </p:txBody>
      </p:sp>
      <p:pic>
        <p:nvPicPr>
          <p:cNvPr id="33794" name="Picture 2" descr="http://2.bp.blogspot.com/-WtGBidfTkRA/VeMPYPO1OaI/AAAAAAAAA84/414wS1z1_20/s1600/816509.png"/>
          <p:cNvPicPr>
            <a:picLocks noChangeAspect="1" noChangeArrowheads="1"/>
          </p:cNvPicPr>
          <p:nvPr/>
        </p:nvPicPr>
        <p:blipFill>
          <a:blip r:embed="rId3" cstate="print"/>
          <a:srcRect/>
          <a:stretch>
            <a:fillRect/>
          </a:stretch>
        </p:blipFill>
        <p:spPr bwMode="auto">
          <a:xfrm>
            <a:off x="-252536" y="1268760"/>
            <a:ext cx="5838825" cy="5838825"/>
          </a:xfrm>
          <a:prstGeom prst="rect">
            <a:avLst/>
          </a:prstGeom>
          <a:noFill/>
        </p:spPr>
      </p:pic>
      <p:pic>
        <p:nvPicPr>
          <p:cNvPr id="2" name="Рисунок 1"/>
          <p:cNvPicPr>
            <a:picLocks noChangeAspect="1"/>
          </p:cNvPicPr>
          <p:nvPr/>
        </p:nvPicPr>
        <p:blipFill>
          <a:blip r:embed="rId4" cstate="print"/>
          <a:stretch>
            <a:fillRect/>
          </a:stretch>
        </p:blipFill>
        <p:spPr>
          <a:xfrm>
            <a:off x="5436097" y="1694042"/>
            <a:ext cx="3168352" cy="325359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TotalTime>
  <Words>1091</Words>
  <Application>Microsoft Office PowerPoint</Application>
  <PresentationFormat>Экран (4:3)</PresentationFormat>
  <Paragraphs>73</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84</cp:revision>
  <dcterms:created xsi:type="dcterms:W3CDTF">2016-04-04T13:40:56Z</dcterms:created>
  <dcterms:modified xsi:type="dcterms:W3CDTF">2016-10-23T23:56:38Z</dcterms:modified>
</cp:coreProperties>
</file>