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9" r:id="rId3"/>
    <p:sldId id="271" r:id="rId4"/>
    <p:sldId id="277" r:id="rId5"/>
    <p:sldId id="260" r:id="rId6"/>
    <p:sldId id="274" r:id="rId7"/>
    <p:sldId id="276" r:id="rId8"/>
    <p:sldId id="278" r:id="rId9"/>
    <p:sldId id="261" r:id="rId10"/>
    <p:sldId id="281" r:id="rId11"/>
    <p:sldId id="291" r:id="rId12"/>
    <p:sldId id="292" r:id="rId13"/>
    <p:sldId id="293" r:id="rId14"/>
    <p:sldId id="294" r:id="rId15"/>
    <p:sldId id="295" r:id="rId16"/>
    <p:sldId id="296" r:id="rId17"/>
    <p:sldId id="283" r:id="rId18"/>
    <p:sldId id="282" r:id="rId19"/>
    <p:sldId id="262" r:id="rId20"/>
    <p:sldId id="275" r:id="rId21"/>
    <p:sldId id="289" r:id="rId22"/>
    <p:sldId id="290" r:id="rId23"/>
    <p:sldId id="280" r:id="rId24"/>
    <p:sldId id="288" r:id="rId25"/>
    <p:sldId id="270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5" d="100"/>
          <a:sy n="55" d="100"/>
        </p:scale>
        <p:origin x="1836" y="4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10" Type="http://schemas.openxmlformats.org/officeDocument/2006/relationships/image" Target="../media/image52.gif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g"/><Relationship Id="rId3" Type="http://schemas.openxmlformats.org/officeDocument/2006/relationships/image" Target="../media/image53.jpg"/><Relationship Id="rId7" Type="http://schemas.openxmlformats.org/officeDocument/2006/relationships/image" Target="../media/image57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11" Type="http://schemas.openxmlformats.org/officeDocument/2006/relationships/image" Target="../media/image61.jpeg"/><Relationship Id="rId5" Type="http://schemas.openxmlformats.org/officeDocument/2006/relationships/image" Target="../media/image55.jpeg"/><Relationship Id="rId10" Type="http://schemas.openxmlformats.org/officeDocument/2006/relationships/image" Target="../media/image60.jpeg"/><Relationship Id="rId4" Type="http://schemas.openxmlformats.org/officeDocument/2006/relationships/image" Target="../media/image54.jpeg"/><Relationship Id="rId9" Type="http://schemas.openxmlformats.org/officeDocument/2006/relationships/image" Target="../media/image5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7" Type="http://schemas.openxmlformats.org/officeDocument/2006/relationships/image" Target="../media/image70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eg"/><Relationship Id="rId3" Type="http://schemas.openxmlformats.org/officeDocument/2006/relationships/image" Target="../media/image74.jpeg"/><Relationship Id="rId7" Type="http://schemas.openxmlformats.org/officeDocument/2006/relationships/image" Target="../media/image78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1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jpeg"/><Relationship Id="rId3" Type="http://schemas.openxmlformats.org/officeDocument/2006/relationships/image" Target="../media/image82.jpeg"/><Relationship Id="rId7" Type="http://schemas.openxmlformats.org/officeDocument/2006/relationships/image" Target="../media/image86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jpeg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jpeg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93.png"/><Relationship Id="rId7" Type="http://schemas.openxmlformats.org/officeDocument/2006/relationships/image" Target="../media/image97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jpeg"/><Relationship Id="rId5" Type="http://schemas.openxmlformats.org/officeDocument/2006/relationships/image" Target="../media/image95.jpeg"/><Relationship Id="rId4" Type="http://schemas.openxmlformats.org/officeDocument/2006/relationships/image" Target="../media/image94.jpeg"/><Relationship Id="rId9" Type="http://schemas.openxmlformats.org/officeDocument/2006/relationships/image" Target="../media/image9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7" Type="http://schemas.openxmlformats.org/officeDocument/2006/relationships/image" Target="../media/image104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jpeg"/><Relationship Id="rId5" Type="http://schemas.openxmlformats.org/officeDocument/2006/relationships/image" Target="../media/image102.jpeg"/><Relationship Id="rId4" Type="http://schemas.openxmlformats.org/officeDocument/2006/relationships/image" Target="../media/image10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8.jpeg"/><Relationship Id="rId4" Type="http://schemas.openxmlformats.org/officeDocument/2006/relationships/image" Target="../media/image10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7" Type="http://schemas.openxmlformats.org/officeDocument/2006/relationships/image" Target="../media/image11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2.jpeg"/><Relationship Id="rId5" Type="http://schemas.openxmlformats.org/officeDocument/2006/relationships/image" Target="../media/image111.jpeg"/><Relationship Id="rId4" Type="http://schemas.openxmlformats.org/officeDocument/2006/relationships/image" Target="../media/image11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6.jpeg"/><Relationship Id="rId4" Type="http://schemas.openxmlformats.org/officeDocument/2006/relationships/image" Target="../media/image115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3" Type="http://schemas.openxmlformats.org/officeDocument/2006/relationships/image" Target="../media/image117.gif"/><Relationship Id="rId7" Type="http://schemas.openxmlformats.org/officeDocument/2006/relationships/image" Target="../media/image121.png"/><Relationship Id="rId12" Type="http://schemas.openxmlformats.org/officeDocument/2006/relationships/image" Target="../media/image126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0.png"/><Relationship Id="rId11" Type="http://schemas.openxmlformats.org/officeDocument/2006/relationships/image" Target="../media/image125.jpeg"/><Relationship Id="rId5" Type="http://schemas.openxmlformats.org/officeDocument/2006/relationships/image" Target="../media/image119.png"/><Relationship Id="rId10" Type="http://schemas.openxmlformats.org/officeDocument/2006/relationships/image" Target="../media/image124.jpeg"/><Relationship Id="rId4" Type="http://schemas.openxmlformats.org/officeDocument/2006/relationships/image" Target="../media/image118.png"/><Relationship Id="rId9" Type="http://schemas.openxmlformats.org/officeDocument/2006/relationships/image" Target="../media/image12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7" Type="http://schemas.openxmlformats.org/officeDocument/2006/relationships/image" Target="../media/image40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://1artfoto.ru/podvodnyi_mir/735b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48413"/>
            <a:ext cx="9144000" cy="6858000"/>
          </a:xfrm>
          <a:prstGeom prst="rect">
            <a:avLst/>
          </a:prstGeom>
          <a:noFill/>
        </p:spPr>
      </p:pic>
      <p:pic>
        <p:nvPicPr>
          <p:cNvPr id="16388" name="Picture 4" descr="http://images.clipartpanda.com/submarine-clipart-submarine_cute_yellow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855913">
            <a:off x="6534401" y="2242091"/>
            <a:ext cx="2479468" cy="2276989"/>
          </a:xfrm>
          <a:prstGeom prst="rect">
            <a:avLst/>
          </a:prstGeom>
          <a:noFill/>
        </p:spPr>
      </p:pic>
      <p:pic>
        <p:nvPicPr>
          <p:cNvPr id="16389" name="Picture 5" descr="C:\Users\Пользователь\Desktop\скат\18091633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4094" y="5259229"/>
            <a:ext cx="1296144" cy="1470446"/>
          </a:xfrm>
          <a:prstGeom prst="rect">
            <a:avLst/>
          </a:prstGeom>
          <a:noFill/>
        </p:spPr>
      </p:pic>
      <p:pic>
        <p:nvPicPr>
          <p:cNvPr id="16390" name="Picture 6" descr="C:\Users\Пользователь\Desktop\скат\Dolphin%20PNG%20Clipart%20432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6405" y="1544566"/>
            <a:ext cx="1930776" cy="2655812"/>
          </a:xfrm>
          <a:prstGeom prst="rect">
            <a:avLst/>
          </a:prstGeom>
          <a:noFill/>
        </p:spPr>
      </p:pic>
      <p:pic>
        <p:nvPicPr>
          <p:cNvPr id="16394" name="Picture 10" descr="http://img-fotki.yandex.ru/get/6400/160878850.3df/0_85898_81463f55_XL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4950022" y="3867247"/>
            <a:ext cx="2144162" cy="1640685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50803" y="4972670"/>
            <a:ext cx="1792488" cy="1792488"/>
          </a:xfrm>
          <a:prstGeom prst="rect">
            <a:avLst/>
          </a:prstGeom>
        </p:spPr>
      </p:pic>
      <p:pic>
        <p:nvPicPr>
          <p:cNvPr id="1026" name="Picture 2" descr="http://pics.clipartpng.com/idownload-image.php?file=Skate_Fish_PNG_Clipart-451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38177" y="4813015"/>
            <a:ext cx="3149239" cy="1882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images.vectorhq.com/images/previews/3eb/submarine-psd-431998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1861" y="2966891"/>
            <a:ext cx="3810000" cy="24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Заголовок 1"/>
          <p:cNvSpPr txBox="1">
            <a:spLocks/>
          </p:cNvSpPr>
          <p:nvPr/>
        </p:nvSpPr>
        <p:spPr>
          <a:xfrm>
            <a:off x="-210415" y="1916138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8800" b="1" dirty="0" smtClean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latin typeface="Monotype Corsiva" pitchFamily="66" charset="0"/>
              </a:rPr>
              <a:t>АКВАТИКА</a:t>
            </a:r>
            <a:endParaRPr lang="ru-RU" sz="8800" b="1" dirty="0">
              <a:ln w="19050">
                <a:solidFill>
                  <a:schemeClr val="tx1"/>
                </a:solidFill>
              </a:ln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04173" y="6167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МАДОУ </a:t>
            </a:r>
            <a:r>
              <a:rPr lang="ru-RU" b="1" i="1" dirty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детский сад № </a:t>
            </a:r>
            <a:r>
              <a:rPr lang="ru-RU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531</a:t>
            </a:r>
          </a:p>
          <a:p>
            <a:pPr algn="ctr"/>
            <a:r>
              <a:rPr lang="ru-RU" b="1" i="1" dirty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Орджоникидзевский район</a:t>
            </a:r>
          </a:p>
          <a:p>
            <a:pPr algn="ctr"/>
            <a:r>
              <a:rPr lang="ru-RU" b="1" i="1" dirty="0" err="1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г.Екатеринбург</a:t>
            </a:r>
            <a:endParaRPr lang="ru-RU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  <a:p>
            <a:pPr algn="ctr"/>
            <a:endParaRPr lang="ru-RU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tretyakovka.com/_data/objects/0000/4364/icon.jpg"/>
          <p:cNvPicPr>
            <a:picLocks noChangeAspect="1" noChangeArrowheads="1"/>
          </p:cNvPicPr>
          <p:nvPr/>
        </p:nvPicPr>
        <p:blipFill>
          <a:blip r:embed="rId2" cstate="print"/>
          <a:srcRect l="16031" r="21350" b="50000"/>
          <a:stretch>
            <a:fillRect/>
          </a:stretch>
        </p:blipFill>
        <p:spPr bwMode="auto">
          <a:xfrm>
            <a:off x="-9287" y="0"/>
            <a:ext cx="9144000" cy="7002966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7078" y="3851662"/>
            <a:ext cx="1677566" cy="167756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-9287" y="908351"/>
            <a:ext cx="91440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Морские глубины полны удивительных тайн и их населяют не менее удивительные живые существа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36196"/>
            <a:ext cx="9145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5400" b="1" dirty="0" smtClean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latin typeface="Monotype Corsiva" pitchFamily="66" charset="0"/>
                <a:ea typeface="+mj-ea"/>
                <a:cs typeface="+mj-cs"/>
              </a:rPr>
              <a:t>Обитатели морских  глубин</a:t>
            </a:r>
            <a:endParaRPr lang="ru-RU" sz="5400" b="1" dirty="0">
              <a:ln w="19050">
                <a:solidFill>
                  <a:schemeClr val="tx1"/>
                </a:solidFill>
              </a:ln>
              <a:solidFill>
                <a:schemeClr val="bg1"/>
              </a:solidFill>
              <a:latin typeface="Monotype Corsiva" pitchFamily="66" charset="0"/>
              <a:ea typeface="+mj-ea"/>
              <a:cs typeface="+mj-cs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60732" flipH="1">
            <a:off x="6296412" y="2061499"/>
            <a:ext cx="2205004" cy="1131902"/>
          </a:xfrm>
          <a:prstGeom prst="rect">
            <a:avLst/>
          </a:prstGeom>
        </p:spPr>
      </p:pic>
      <p:pic>
        <p:nvPicPr>
          <p:cNvPr id="5122" name="Picture 2" descr="http://s4.pic4you.ru/y2014/08-02/12216/452675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42613" flipH="1">
            <a:off x="451808" y="2040956"/>
            <a:ext cx="1794599" cy="1371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29455">
            <a:off x="868798" y="4067636"/>
            <a:ext cx="1986721" cy="2069501"/>
          </a:xfrm>
          <a:prstGeom prst="rect">
            <a:avLst/>
          </a:prstGeom>
        </p:spPr>
      </p:pic>
      <p:pic>
        <p:nvPicPr>
          <p:cNvPr id="5124" name="Picture 4" descr="http://images.clipartpanda.com/cute-sea-turtle-clipart-Green-Sea-Turtle-Clip-Art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536210" flipH="1" flipV="1">
            <a:off x="4350416" y="4412382"/>
            <a:ext cx="2236535" cy="1679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5977" y="650002"/>
            <a:ext cx="4762500" cy="47625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6455" y="5332021"/>
            <a:ext cx="1187149" cy="118714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79407"/>
            <a:ext cx="9145000" cy="1091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633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tretyakovka.com/_data/objects/0000/4364/icon.jpg"/>
          <p:cNvPicPr>
            <a:picLocks noChangeAspect="1" noChangeArrowheads="1"/>
          </p:cNvPicPr>
          <p:nvPr/>
        </p:nvPicPr>
        <p:blipFill>
          <a:blip r:embed="rId2" cstate="print"/>
          <a:srcRect l="16031" r="21350" b="50000"/>
          <a:stretch>
            <a:fillRect/>
          </a:stretch>
        </p:blipFill>
        <p:spPr bwMode="auto">
          <a:xfrm>
            <a:off x="13574" y="-72483"/>
            <a:ext cx="9144000" cy="7002966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06" y="1297904"/>
            <a:ext cx="2139923" cy="209989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3612" y="1357195"/>
            <a:ext cx="1854196" cy="125367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5406" y="1237219"/>
            <a:ext cx="2132856" cy="213285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49" y="4865594"/>
            <a:ext cx="2510786" cy="159267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9391" y="1345206"/>
            <a:ext cx="1679106" cy="126566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5608" y="3049287"/>
            <a:ext cx="1624787" cy="129533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4785" y="4843471"/>
            <a:ext cx="2037086" cy="1386648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46798" y="560111"/>
            <a:ext cx="9097202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Крабы обитают </a:t>
            </a:r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в морях, пресных водоемах и на суше. </a:t>
            </a:r>
            <a:endParaRPr lang="ru-RU" sz="1900" b="1" dirty="0" smtClean="0">
              <a:solidFill>
                <a:srgbClr val="171512"/>
              </a:solidFill>
              <a:latin typeface="Segoe Print" panose="02000600000000000000" pitchFamily="2" charset="0"/>
            </a:endParaRPr>
          </a:p>
          <a:p>
            <a:pPr algn="ctr"/>
            <a:r>
              <a:rPr 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Некоторые достигают </a:t>
            </a:r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огромных </a:t>
            </a:r>
            <a:r>
              <a:rPr 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размеров</a:t>
            </a:r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 </a:t>
            </a:r>
            <a:r>
              <a:rPr 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с размахом ног до 4 м.</a:t>
            </a:r>
            <a:endParaRPr lang="ru-RU" sz="1900" b="1" dirty="0">
              <a:solidFill>
                <a:srgbClr val="171512"/>
              </a:solidFill>
              <a:latin typeface="Segoe Print" panose="02000600000000000000" pitchFamily="2" charset="0"/>
            </a:endParaRPr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46798" y="-72484"/>
            <a:ext cx="9110776" cy="78872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</a:pPr>
            <a:r>
              <a:rPr lang="ru-RU" sz="5400" b="1" dirty="0" smtClean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latin typeface="Monotype Corsiva" pitchFamily="66" charset="0"/>
              </a:rPr>
              <a:t>КРАБ</a:t>
            </a:r>
            <a:endParaRPr lang="ru-RU" sz="5400" b="1" dirty="0">
              <a:ln w="19050">
                <a:solidFill>
                  <a:schemeClr val="tx1"/>
                </a:solidFill>
              </a:ln>
              <a:solidFill>
                <a:schemeClr val="bg1"/>
              </a:solidFill>
              <a:latin typeface="Monotype Corsiva" pitchFamily="66" charset="0"/>
            </a:endParaRPr>
          </a:p>
        </p:txBody>
      </p:sp>
      <p:pic>
        <p:nvPicPr>
          <p:cNvPr id="8196" name="Picture 4" descr="http://www.animalsglobe.ru/wp-content/uploads/2014/07/krab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900092"/>
            <a:ext cx="2304256" cy="1536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6649" y="3478356"/>
            <a:ext cx="21098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Кокосовый краб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4677266" y="4361062"/>
            <a:ext cx="23214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Краб-отшельник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3676556" y="2622423"/>
            <a:ext cx="19335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Манящий краб</a:t>
            </a:r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669023" y="6575999"/>
            <a:ext cx="16065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Краб Йети</a:t>
            </a:r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3308411" y="6273600"/>
            <a:ext cx="26452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Японский краб-паук</a:t>
            </a:r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5992986" y="6488668"/>
            <a:ext cx="32239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Китайский </a:t>
            </a:r>
            <a:r>
              <a:rPr lang="ru-RU" b="1" dirty="0" err="1" smtClean="0">
                <a:solidFill>
                  <a:srgbClr val="171512"/>
                </a:solidFill>
                <a:latin typeface="Segoe Print" panose="02000600000000000000" pitchFamily="2" charset="0"/>
              </a:rPr>
              <a:t>мохнорукий</a:t>
            </a:r>
            <a:endParaRPr lang="ru-RU" dirty="0"/>
          </a:p>
        </p:txBody>
      </p:sp>
      <p:pic>
        <p:nvPicPr>
          <p:cNvPr id="8198" name="Picture 6" descr="http://www.animalsglobe.ru/wp-content/uploads/2014/07/krab-3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186" y="3063539"/>
            <a:ext cx="1771622" cy="1181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2727592" y="4361062"/>
            <a:ext cx="18277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Краб-солдат</a:t>
            </a:r>
            <a:endParaRPr lang="ru-RU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6807029" y="3491743"/>
            <a:ext cx="21098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Кокосовый краб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3929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tretyakovka.com/_data/objects/0000/4364/icon.jpg"/>
          <p:cNvPicPr>
            <a:picLocks noChangeAspect="1" noChangeArrowheads="1"/>
          </p:cNvPicPr>
          <p:nvPr/>
        </p:nvPicPr>
        <p:blipFill>
          <a:blip r:embed="rId2" cstate="print"/>
          <a:srcRect l="16031" r="21350" b="50000"/>
          <a:stretch>
            <a:fillRect/>
          </a:stretch>
        </p:blipFill>
        <p:spPr bwMode="auto">
          <a:xfrm>
            <a:off x="0" y="-144966"/>
            <a:ext cx="9144000" cy="7002966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400" y="3982654"/>
            <a:ext cx="1467268" cy="14222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161" y="3982654"/>
            <a:ext cx="1483922" cy="168344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55259" y="4566837"/>
            <a:ext cx="2866927" cy="2133160"/>
          </a:xfrm>
          <a:prstGeom prst="rect">
            <a:avLst/>
          </a:prstGeom>
        </p:spPr>
      </p:pic>
      <p:pic>
        <p:nvPicPr>
          <p:cNvPr id="19" name="Picture 2" descr="http://www.animalsglobe.ru/wp-content/uploads/2014/07/krab-1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2361" y="2208046"/>
            <a:ext cx="5412058" cy="2251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-14997" y="-21793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800" b="1" dirty="0" smtClean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latin typeface="Monotype Corsiva" pitchFamily="66" charset="0"/>
                <a:ea typeface="+mj-ea"/>
                <a:cs typeface="+mj-cs"/>
              </a:rPr>
              <a:t>ПЯТНИСТОЛАПЫЙ СКАЛЬНЫЙ КРАБ</a:t>
            </a:r>
            <a:endParaRPr lang="ru-RU" sz="4800" b="1" dirty="0">
              <a:ln w="19050">
                <a:solidFill>
                  <a:schemeClr val="tx1"/>
                </a:solidFill>
              </a:ln>
              <a:solidFill>
                <a:schemeClr val="bg1"/>
              </a:solidFill>
              <a:latin typeface="Monotype Corsiva" pitchFamily="66" charset="0"/>
              <a:ea typeface="+mj-ea"/>
              <a:cs typeface="+mj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4998" y="1170634"/>
            <a:ext cx="9143999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Крабы имеют особую походку, они двигаются не прямо, а боком. Несмотря на такой способ передвижения, крабы могут достаточно быстро бегать.</a:t>
            </a:r>
          </a:p>
        </p:txBody>
      </p:sp>
    </p:spTree>
    <p:extLst>
      <p:ext uri="{BB962C8B-B14F-4D97-AF65-F5344CB8AC3E}">
        <p14:creationId xmlns:p14="http://schemas.microsoft.com/office/powerpoint/2010/main" val="872141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tretyakovka.com/_data/objects/0000/4364/icon.jpg"/>
          <p:cNvPicPr>
            <a:picLocks noChangeAspect="1" noChangeArrowheads="1"/>
          </p:cNvPicPr>
          <p:nvPr/>
        </p:nvPicPr>
        <p:blipFill>
          <a:blip r:embed="rId2" cstate="print"/>
          <a:srcRect l="16031" r="21350" b="50000"/>
          <a:stretch>
            <a:fillRect/>
          </a:stretch>
        </p:blipFill>
        <p:spPr bwMode="auto">
          <a:xfrm>
            <a:off x="-10186" y="-73025"/>
            <a:ext cx="9144000" cy="700296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836761"/>
            <a:ext cx="9144000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Дельфин – это не рыба, а млекопитающее животное</a:t>
            </a:r>
            <a:r>
              <a:rPr 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. У дельфинов нет ушей, </a:t>
            </a:r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зато эти животные в совершенстве владеют </a:t>
            </a:r>
            <a:r>
              <a:rPr lang="ru-RU" sz="1900" b="1" dirty="0" err="1">
                <a:solidFill>
                  <a:srgbClr val="171512"/>
                </a:solidFill>
                <a:latin typeface="Segoe Print" panose="02000600000000000000" pitchFamily="2" charset="0"/>
              </a:rPr>
              <a:t>эхолокацией</a:t>
            </a:r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.  </a:t>
            </a:r>
            <a:r>
              <a:rPr 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Дельфины никогда не спят.</a:t>
            </a:r>
            <a:endParaRPr lang="ru-RU" sz="1900" b="1" dirty="0">
              <a:solidFill>
                <a:srgbClr val="171512"/>
              </a:solidFill>
              <a:latin typeface="Segoe Print" panose="02000600000000000000" pitchFamily="2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-7350" y="-144966"/>
            <a:ext cx="9110776" cy="98172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</a:pPr>
            <a:r>
              <a:rPr lang="ru-RU" sz="5400" b="1" dirty="0" smtClean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latin typeface="Monotype Corsiva" pitchFamily="66" charset="0"/>
              </a:rPr>
              <a:t>ДЕЛЬФИН</a:t>
            </a:r>
            <a:endParaRPr lang="ru-RU" sz="5400" b="1" dirty="0">
              <a:ln w="19050">
                <a:solidFill>
                  <a:schemeClr val="tx1"/>
                </a:solidFill>
              </a:ln>
              <a:solidFill>
                <a:schemeClr val="bg1"/>
              </a:solidFill>
              <a:latin typeface="Monotype Corsiva" pitchFamily="66" charset="0"/>
            </a:endParaRPr>
          </a:p>
        </p:txBody>
      </p:sp>
      <p:pic>
        <p:nvPicPr>
          <p:cNvPr id="13316" name="Picture 4" descr="http://mirfactov.com/wp-content/uploads/127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043" y="1915874"/>
            <a:ext cx="3293099" cy="1875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http://goodnewsanimal.ru/Images/article-2008712-0CBFC62100000578-408_634x385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5" t="13635" r="10292" b="9783"/>
          <a:stretch/>
        </p:blipFill>
        <p:spPr bwMode="auto">
          <a:xfrm>
            <a:off x="253706" y="4646289"/>
            <a:ext cx="3305979" cy="189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http://www.akvanari.ru/images/21_foto-2-01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5" t="47613" r="22961" b="1165"/>
          <a:stretch/>
        </p:blipFill>
        <p:spPr bwMode="auto">
          <a:xfrm>
            <a:off x="5577623" y="4667935"/>
            <a:ext cx="3293099" cy="1908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 descr="http://ru3.anyfad.com/items/t1@19631b83-1b7c-4676-b3e3-8694e3c24923/Narvalmorskoy-edinorog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706" y="1846201"/>
            <a:ext cx="3405078" cy="1875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http://s1.1zoom.me/big3/973/Dolphins_Water_Two_46035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216426"/>
            <a:ext cx="2932387" cy="1618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3597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tretyakovka.com/_data/objects/0000/4364/icon.jpg"/>
          <p:cNvPicPr>
            <a:picLocks noChangeAspect="1" noChangeArrowheads="1"/>
          </p:cNvPicPr>
          <p:nvPr/>
        </p:nvPicPr>
        <p:blipFill>
          <a:blip r:embed="rId2" cstate="print"/>
          <a:srcRect l="16031" r="21350" b="50000"/>
          <a:stretch>
            <a:fillRect/>
          </a:stretch>
        </p:blipFill>
        <p:spPr bwMode="auto">
          <a:xfrm>
            <a:off x="0" y="-144966"/>
            <a:ext cx="9144000" cy="7002966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22831">
            <a:off x="1959140" y="2098964"/>
            <a:ext cx="5229225" cy="26955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63842" y="4578525"/>
            <a:ext cx="3442961" cy="177983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12464" y="4545177"/>
            <a:ext cx="3438960" cy="185680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-20287" y="874193"/>
            <a:ext cx="9184574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Разговаривают дельфины с помощью звуков и сигналов. </a:t>
            </a:r>
            <a:r>
              <a:rPr 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 «</a:t>
            </a:r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Разговор» этих млекопитающих включает в себя щелканье, свист, лай, щебет. </a:t>
            </a:r>
            <a:r>
              <a:rPr 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Дельфины могут </a:t>
            </a:r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складывать простые звуки в слова и предложения, передавая друг другу информацию</a:t>
            </a:r>
            <a:r>
              <a:rPr 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.</a:t>
            </a:r>
            <a:endParaRPr lang="ru-RU" sz="1900" b="1" dirty="0">
              <a:solidFill>
                <a:srgbClr val="171512"/>
              </a:solidFill>
              <a:latin typeface="Segoe Print" panose="02000600000000000000" pitchFamily="2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-7350" y="-144966"/>
            <a:ext cx="9110776" cy="98172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</a:pPr>
            <a:r>
              <a:rPr lang="ru-RU" sz="5400" b="1" dirty="0" smtClean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latin typeface="Monotype Corsiva" pitchFamily="66" charset="0"/>
              </a:rPr>
              <a:t>ДЕЛЬФИН</a:t>
            </a:r>
            <a:endParaRPr lang="ru-RU" sz="5400" b="1" dirty="0">
              <a:ln w="19050">
                <a:solidFill>
                  <a:schemeClr val="tx1"/>
                </a:solidFill>
              </a:ln>
              <a:solidFill>
                <a:schemeClr val="bg1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9630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tretyakovka.com/_data/objects/0000/4364/icon.jpg"/>
          <p:cNvPicPr>
            <a:picLocks noChangeAspect="1" noChangeArrowheads="1"/>
          </p:cNvPicPr>
          <p:nvPr/>
        </p:nvPicPr>
        <p:blipFill>
          <a:blip r:embed="rId2" cstate="print"/>
          <a:srcRect l="16031" r="21350" b="50000"/>
          <a:stretch>
            <a:fillRect/>
          </a:stretch>
        </p:blipFill>
        <p:spPr bwMode="auto">
          <a:xfrm>
            <a:off x="-1" y="-144966"/>
            <a:ext cx="9144001" cy="700296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548680"/>
            <a:ext cx="9144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171512"/>
                </a:solidFill>
                <a:latin typeface="Segoe Print" panose="02000600000000000000" pitchFamily="2" charset="0"/>
              </a:rPr>
              <a:t>Морские черепахи издавна считаются символом доброжелательности и мудрости. </a:t>
            </a:r>
            <a:r>
              <a:rPr lang="ru-RU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Эти </a:t>
            </a:r>
            <a:r>
              <a:rPr lang="ru-RU" b="1" dirty="0">
                <a:solidFill>
                  <a:srgbClr val="171512"/>
                </a:solidFill>
                <a:latin typeface="Segoe Print" panose="02000600000000000000" pitchFamily="2" charset="0"/>
              </a:rPr>
              <a:t>животные неутомимые пловцы, </a:t>
            </a:r>
            <a:r>
              <a:rPr lang="ru-RU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проводят </a:t>
            </a:r>
            <a:r>
              <a:rPr lang="ru-RU" b="1" dirty="0">
                <a:solidFill>
                  <a:srgbClr val="171512"/>
                </a:solidFill>
                <a:latin typeface="Segoe Print" panose="02000600000000000000" pitchFamily="2" charset="0"/>
              </a:rPr>
              <a:t>всю свою жизнь в воде. </a:t>
            </a:r>
            <a:r>
              <a:rPr lang="ru-RU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На суше </a:t>
            </a:r>
            <a:r>
              <a:rPr lang="ru-RU" b="1" dirty="0">
                <a:solidFill>
                  <a:srgbClr val="171512"/>
                </a:solidFill>
                <a:latin typeface="Segoe Print" panose="02000600000000000000" pitchFamily="2" charset="0"/>
              </a:rPr>
              <a:t>черепахи неповоротливы </a:t>
            </a:r>
            <a:r>
              <a:rPr lang="ru-RU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и </a:t>
            </a:r>
            <a:r>
              <a:rPr lang="ru-RU" b="1" dirty="0">
                <a:solidFill>
                  <a:srgbClr val="171512"/>
                </a:solidFill>
                <a:latin typeface="Segoe Print" panose="02000600000000000000" pitchFamily="2" charset="0"/>
              </a:rPr>
              <a:t>выходят туда только для кладки яиц</a:t>
            </a:r>
            <a:r>
              <a:rPr lang="ru-RU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.</a:t>
            </a:r>
          </a:p>
          <a:p>
            <a:pPr algn="ctr"/>
            <a:r>
              <a:rPr lang="ru-RU" b="1" dirty="0">
                <a:solidFill>
                  <a:srgbClr val="171512"/>
                </a:solidFill>
                <a:latin typeface="Segoe Print" panose="02000600000000000000" pitchFamily="2" charset="0"/>
              </a:rPr>
              <a:t>М</a:t>
            </a:r>
            <a:r>
              <a:rPr lang="ru-RU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орские </a:t>
            </a:r>
            <a:r>
              <a:rPr lang="ru-RU" b="1" dirty="0">
                <a:solidFill>
                  <a:srgbClr val="171512"/>
                </a:solidFill>
                <a:latin typeface="Segoe Print" panose="02000600000000000000" pitchFamily="2" charset="0"/>
              </a:rPr>
              <a:t>черепахи могут пользоваться для ориентации </a:t>
            </a:r>
            <a:endParaRPr lang="ru-RU" b="1" dirty="0" smtClean="0">
              <a:solidFill>
                <a:srgbClr val="171512"/>
              </a:solidFill>
              <a:latin typeface="Segoe Print" panose="02000600000000000000" pitchFamily="2" charset="0"/>
            </a:endParaRPr>
          </a:p>
          <a:p>
            <a:pPr algn="ctr"/>
            <a:r>
              <a:rPr lang="ru-RU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магнитным </a:t>
            </a:r>
            <a:r>
              <a:rPr lang="ru-RU" b="1" dirty="0">
                <a:solidFill>
                  <a:srgbClr val="171512"/>
                </a:solidFill>
                <a:latin typeface="Segoe Print" panose="02000600000000000000" pitchFamily="2" charset="0"/>
              </a:rPr>
              <a:t>полем земли.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-7350" y="-144966"/>
            <a:ext cx="9110776" cy="98172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</a:pPr>
            <a:r>
              <a:rPr lang="ru-RU" sz="5400" b="1" dirty="0" smtClean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latin typeface="Monotype Corsiva" pitchFamily="66" charset="0"/>
              </a:rPr>
              <a:t>ЧЕРЕПАХА МОРСКАЯ</a:t>
            </a:r>
            <a:endParaRPr lang="ru-RU" sz="5400" b="1" dirty="0">
              <a:ln w="19050">
                <a:solidFill>
                  <a:schemeClr val="tx1"/>
                </a:solidFill>
              </a:ln>
              <a:solidFill>
                <a:schemeClr val="bg1"/>
              </a:solidFill>
              <a:latin typeface="Monotype Corsiva" pitchFamily="66" charset="0"/>
            </a:endParaRPr>
          </a:p>
        </p:txBody>
      </p:sp>
      <p:pic>
        <p:nvPicPr>
          <p:cNvPr id="14338" name="Picture 2" descr="http://animalreader.ru/wp-content/uploads/2014/10/Cheloniidae-2-e14132724411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9512" y="2065183"/>
            <a:ext cx="2376263" cy="1782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http://muzikrf.ru/uploads/images/m/o/r/morskaja_cherepashka_pumping_house_remix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032252"/>
            <a:ext cx="2544217" cy="190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https://upload.wikimedia.org/wikipedia/commons/5/5d/BabyLoggerheadTlalcoyunqu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9119" y="4587408"/>
            <a:ext cx="2880320" cy="1965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4" name="Picture 8" descr="http://thailand-good.ru/wp-content/uploads/2013/03/CHerepaha-morskaya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9139" y="2287048"/>
            <a:ext cx="2520280" cy="1890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6" name="Picture 10" descr="http://funzoo.ru/uploads/posts/2009-04/1239544235_sea-turtle-1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885" y="4625044"/>
            <a:ext cx="2572669" cy="192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8" name="Picture 12" descr="http://www.zoopicture.ru/assets/2010/07/356777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7" r="2447"/>
          <a:stretch/>
        </p:blipFill>
        <p:spPr bwMode="auto">
          <a:xfrm>
            <a:off x="6468145" y="4587408"/>
            <a:ext cx="2448272" cy="1965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1125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tretyakovka.com/_data/objects/0000/4364/icon.jpg"/>
          <p:cNvPicPr>
            <a:picLocks noChangeAspect="1" noChangeArrowheads="1"/>
          </p:cNvPicPr>
          <p:nvPr/>
        </p:nvPicPr>
        <p:blipFill>
          <a:blip r:embed="rId2" cstate="print"/>
          <a:srcRect l="16031" r="21350" b="50000"/>
          <a:stretch>
            <a:fillRect/>
          </a:stretch>
        </p:blipFill>
        <p:spPr bwMode="auto">
          <a:xfrm>
            <a:off x="0" y="-144966"/>
            <a:ext cx="9144000" cy="7002966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454" b="10441"/>
          <a:stretch/>
        </p:blipFill>
        <p:spPr>
          <a:xfrm>
            <a:off x="4067944" y="3964064"/>
            <a:ext cx="4896544" cy="2754709"/>
          </a:xfrm>
          <a:prstGeom prst="rect">
            <a:avLst/>
          </a:prstGeom>
        </p:spPr>
      </p:pic>
      <p:pic>
        <p:nvPicPr>
          <p:cNvPr id="15362" name="Picture 2" descr="http://aquarium-fish-home.ru/wp-content/uploads/2016/03/diving-phuket-turtl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060" y="2570561"/>
            <a:ext cx="3569736" cy="2677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-7350" y="-144966"/>
            <a:ext cx="9110776" cy="98172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</a:pPr>
            <a:r>
              <a:rPr lang="ru-RU" sz="5400" b="1" dirty="0" smtClean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latin typeface="Monotype Corsiva" pitchFamily="66" charset="0"/>
              </a:rPr>
              <a:t>ЧЕРЕПАХА МОРСКАЯ</a:t>
            </a:r>
            <a:endParaRPr lang="ru-RU" sz="5400" b="1" dirty="0">
              <a:ln w="19050">
                <a:solidFill>
                  <a:schemeClr val="tx1"/>
                </a:solidFill>
              </a:ln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7350" y="662346"/>
            <a:ext cx="9110776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Особенностью морских черепах является то, что ни голова, ни конечности не способны втягиваться под панцирь</a:t>
            </a:r>
            <a:r>
              <a:rPr 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.</a:t>
            </a:r>
            <a:r>
              <a:rPr lang="ru-RU" sz="2000" dirty="0"/>
              <a:t> </a:t>
            </a:r>
            <a:endParaRPr lang="ru-RU" sz="2000" dirty="0" smtClean="0"/>
          </a:p>
          <a:p>
            <a:pPr algn="ctr"/>
            <a:r>
              <a:rPr 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Зеленая черепаха самая большая среди морских, </a:t>
            </a:r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панцирь </a:t>
            </a:r>
            <a:r>
              <a:rPr 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её </a:t>
            </a:r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достигает до 120 см в длину, а вес порой превышает 300 кг</a:t>
            </a:r>
            <a:r>
              <a:rPr 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.</a:t>
            </a:r>
            <a:r>
              <a:rPr lang="ru-RU" sz="2000" dirty="0"/>
              <a:t> </a:t>
            </a:r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Питается зеленая черепаха в основном растительностью, изредка рыбой и морепродуктами.</a:t>
            </a:r>
          </a:p>
        </p:txBody>
      </p:sp>
    </p:spTree>
    <p:extLst>
      <p:ext uri="{BB962C8B-B14F-4D97-AF65-F5344CB8AC3E}">
        <p14:creationId xmlns:p14="http://schemas.microsoft.com/office/powerpoint/2010/main" val="1112859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tretyakovka.com/_data/objects/0000/4364/icon.jpg"/>
          <p:cNvPicPr>
            <a:picLocks noChangeAspect="1" noChangeArrowheads="1"/>
          </p:cNvPicPr>
          <p:nvPr/>
        </p:nvPicPr>
        <p:blipFill>
          <a:blip r:embed="rId2" cstate="print"/>
          <a:srcRect l="16031" r="21350" b="50000"/>
          <a:stretch>
            <a:fillRect/>
          </a:stretch>
        </p:blipFill>
        <p:spPr bwMode="auto">
          <a:xfrm>
            <a:off x="0" y="-144966"/>
            <a:ext cx="9144000" cy="700296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-29552" y="739132"/>
            <a:ext cx="91440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Наше внимание </a:t>
            </a:r>
            <a:r>
              <a:rPr 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привлекла медуза, ее </a:t>
            </a:r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необычный внешний </a:t>
            </a:r>
            <a:r>
              <a:rPr 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вид. Тело медузы </a:t>
            </a:r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состоит почти полностью из воды (95%) и напоминает зонтик.  Окрас медуз может быть белым, розовым, желтым, оранжевым, красным, голубым, зеленым и многоцветным.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-1000" y="-150646"/>
            <a:ext cx="9145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5400" b="1" dirty="0" smtClean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latin typeface="Monotype Corsiva" pitchFamily="66" charset="0"/>
                <a:ea typeface="+mj-ea"/>
                <a:cs typeface="+mj-cs"/>
              </a:rPr>
              <a:t>МЕДУЗА</a:t>
            </a:r>
            <a:endParaRPr lang="ru-RU" sz="5400" b="1" dirty="0">
              <a:ln w="19050">
                <a:solidFill>
                  <a:schemeClr val="tx1"/>
                </a:solidFill>
              </a:ln>
              <a:solidFill>
                <a:schemeClr val="bg1"/>
              </a:solidFill>
              <a:latin typeface="Monotype Corsiva" pitchFamily="66" charset="0"/>
              <a:ea typeface="+mj-ea"/>
              <a:cs typeface="+mj-cs"/>
            </a:endParaRPr>
          </a:p>
        </p:txBody>
      </p:sp>
      <p:pic>
        <p:nvPicPr>
          <p:cNvPr id="4098" name="Picture 2" descr="http://animalreader.ru/wp-content/uploads/2014/02/meduzy_3_1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34"/>
          <a:stretch/>
        </p:blipFill>
        <p:spPr bwMode="auto">
          <a:xfrm>
            <a:off x="257604" y="2081183"/>
            <a:ext cx="2110817" cy="1822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s.ekabu.gpor.ru/localStorage/post/8c/9b/b4/0f/8c9bb40f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17" b="8070"/>
          <a:stretch/>
        </p:blipFill>
        <p:spPr bwMode="auto">
          <a:xfrm>
            <a:off x="6756871" y="2072333"/>
            <a:ext cx="2099344" cy="1893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aquarium-vl.ru/uploads/uploaded_images/pictures/Plants/Giant_jellyfish_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839" y="4777122"/>
            <a:ext cx="3732032" cy="194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://vev.ru/wp-content/uploads/2014/12/underwater-jellyfish-alexander-semenov-aquatis-22-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1728" y="2075509"/>
            <a:ext cx="2741439" cy="1828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://imworld.ru/wp-content/uploads/2014/08/meduza1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449"/>
          <a:stretch/>
        </p:blipFill>
        <p:spPr bwMode="auto">
          <a:xfrm>
            <a:off x="469063" y="4923318"/>
            <a:ext cx="2086713" cy="1747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https://otvet.imgsmail.ru/download/186838747_02f68151839c88738cab3a88ad4a0215_80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0921" y="4898324"/>
            <a:ext cx="1849203" cy="1797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-29553" y="4052914"/>
            <a:ext cx="91440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Эти удивительные животные живут только в солёной воде, а потому их можно встретить во всех океанах и морях</a:t>
            </a:r>
          </a:p>
        </p:txBody>
      </p:sp>
    </p:spTree>
    <p:extLst>
      <p:ext uri="{BB962C8B-B14F-4D97-AF65-F5344CB8AC3E}">
        <p14:creationId xmlns:p14="http://schemas.microsoft.com/office/powerpoint/2010/main" val="349330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tretyakovka.com/_data/objects/0000/4364/icon.jpg"/>
          <p:cNvPicPr>
            <a:picLocks noChangeAspect="1" noChangeArrowheads="1"/>
          </p:cNvPicPr>
          <p:nvPr/>
        </p:nvPicPr>
        <p:blipFill>
          <a:blip r:embed="rId2" cstate="print"/>
          <a:srcRect l="16031" r="21350" b="50000"/>
          <a:stretch>
            <a:fillRect/>
          </a:stretch>
        </p:blipFill>
        <p:spPr bwMode="auto">
          <a:xfrm>
            <a:off x="0" y="-144966"/>
            <a:ext cx="9144000" cy="7002966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9673" y="1450642"/>
            <a:ext cx="1505070" cy="153355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-27248" y="3134981"/>
            <a:ext cx="9110776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Интересно, что некоторые медузы светятся в темноте. </a:t>
            </a:r>
            <a:endParaRPr lang="ru-RU" sz="1900" b="1" dirty="0" smtClean="0">
              <a:solidFill>
                <a:srgbClr val="171512"/>
              </a:solidFill>
              <a:latin typeface="Segoe Print" panose="02000600000000000000" pitchFamily="2" charset="0"/>
            </a:endParaRPr>
          </a:p>
          <a:p>
            <a:pPr algn="ctr"/>
            <a:r>
              <a:rPr 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Медузы</a:t>
            </a:r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, проживающие на большой глубине, </a:t>
            </a:r>
            <a:endParaRPr lang="ru-RU" sz="1900" b="1" dirty="0" smtClean="0">
              <a:solidFill>
                <a:srgbClr val="171512"/>
              </a:solidFill>
              <a:latin typeface="Segoe Print" panose="02000600000000000000" pitchFamily="2" charset="0"/>
            </a:endParaRPr>
          </a:p>
          <a:p>
            <a:pPr algn="ctr"/>
            <a:r>
              <a:rPr 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светятся </a:t>
            </a:r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красным цветом, </a:t>
            </a:r>
            <a:endParaRPr lang="ru-RU" sz="1900" b="1" dirty="0" smtClean="0">
              <a:solidFill>
                <a:srgbClr val="171512"/>
              </a:solidFill>
              <a:latin typeface="Segoe Print" panose="02000600000000000000" pitchFamily="2" charset="0"/>
            </a:endParaRPr>
          </a:p>
          <a:p>
            <a:pPr algn="ctr"/>
            <a:r>
              <a:rPr 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а </a:t>
            </a:r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те, что живут ближе к поверхности – голубым.</a:t>
            </a: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-61568" y="-307881"/>
            <a:ext cx="9110776" cy="98172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</a:pPr>
            <a:r>
              <a:rPr lang="ru-RU" sz="5400" b="1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latin typeface="Monotype Corsiva" pitchFamily="66" charset="0"/>
              </a:rPr>
              <a:t>медуза </a:t>
            </a:r>
            <a:r>
              <a:rPr lang="ru-RU" sz="5400" b="1" dirty="0" err="1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latin typeface="Monotype Corsiva" pitchFamily="66" charset="0"/>
              </a:rPr>
              <a:t>Туритопсис</a:t>
            </a:r>
            <a:r>
              <a:rPr lang="ru-RU" sz="5400" b="1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ru-RU" sz="5400" b="1" dirty="0" err="1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latin typeface="Monotype Corsiva" pitchFamily="66" charset="0"/>
              </a:rPr>
              <a:t>Нутрикула</a:t>
            </a:r>
            <a:r>
              <a:rPr lang="ru-RU" sz="5400" b="1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latin typeface="Monotype Corsiva" pitchFamily="66" charset="0"/>
              </a:rPr>
              <a:t> </a:t>
            </a:r>
          </a:p>
        </p:txBody>
      </p:sp>
      <p:pic>
        <p:nvPicPr>
          <p:cNvPr id="12" name="Picture 2" descr="C:\Users\pc1\Desktop\P_20170131_162415_vHDR_Aut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1780" y="4310704"/>
            <a:ext cx="4156463" cy="2338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C:\Users\pc1\Desktop\P_20170131_161109_vHDR_Auto (2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23" y="4695732"/>
            <a:ext cx="2008422" cy="1686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pc1\Desktop\P_20170131_095410_vHDR_Auto (2)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375" b="7975"/>
          <a:stretch/>
        </p:blipFill>
        <p:spPr bwMode="auto">
          <a:xfrm>
            <a:off x="7135578" y="4695732"/>
            <a:ext cx="1847110" cy="1686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76"/>
          <a:stretch/>
        </p:blipFill>
        <p:spPr bwMode="auto">
          <a:xfrm>
            <a:off x="2963154" y="1216102"/>
            <a:ext cx="3129972" cy="1884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-27248" y="521896"/>
            <a:ext cx="917124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Обычно медузы живут от 2 месяцев до 6, </a:t>
            </a:r>
            <a:r>
              <a:rPr 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но  </a:t>
            </a:r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медуза </a:t>
            </a:r>
            <a:endParaRPr lang="ru-RU" sz="1900" b="1" dirty="0" smtClean="0">
              <a:solidFill>
                <a:srgbClr val="171512"/>
              </a:solidFill>
              <a:latin typeface="Segoe Print" panose="02000600000000000000" pitchFamily="2" charset="0"/>
            </a:endParaRPr>
          </a:p>
          <a:p>
            <a:pPr algn="ctr"/>
            <a:r>
              <a:rPr lang="ru-RU" sz="1900" b="1" dirty="0" err="1" smtClean="0">
                <a:solidFill>
                  <a:srgbClr val="171512"/>
                </a:solidFill>
                <a:latin typeface="Segoe Print" panose="02000600000000000000" pitchFamily="2" charset="0"/>
              </a:rPr>
              <a:t>Туритопсис</a:t>
            </a:r>
            <a:r>
              <a:rPr 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 </a:t>
            </a:r>
            <a:r>
              <a:rPr lang="ru-RU" sz="1900" b="1" dirty="0" err="1">
                <a:solidFill>
                  <a:srgbClr val="171512"/>
                </a:solidFill>
                <a:latin typeface="Segoe Print" panose="02000600000000000000" pitchFamily="2" charset="0"/>
              </a:rPr>
              <a:t>Нутрикула</a:t>
            </a:r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, </a:t>
            </a:r>
            <a:r>
              <a:rPr 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никогда </a:t>
            </a:r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не умирает и живет вечно.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0525" y="1466946"/>
            <a:ext cx="1677900" cy="153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655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tretyakovka.com/_data/objects/0000/4364/icon.jpg"/>
          <p:cNvPicPr>
            <a:picLocks noChangeAspect="1" noChangeArrowheads="1"/>
          </p:cNvPicPr>
          <p:nvPr/>
        </p:nvPicPr>
        <p:blipFill>
          <a:blip r:embed="rId2" cstate="print"/>
          <a:srcRect l="16031" r="21350" b="50000"/>
          <a:stretch>
            <a:fillRect/>
          </a:stretch>
        </p:blipFill>
        <p:spPr bwMode="auto">
          <a:xfrm>
            <a:off x="0" y="-144966"/>
            <a:ext cx="9144000" cy="7002966"/>
          </a:xfrm>
          <a:prstGeom prst="rect">
            <a:avLst/>
          </a:prstGeom>
          <a:noFill/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-61568" y="-307881"/>
            <a:ext cx="9110776" cy="98172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</a:pPr>
            <a:r>
              <a:rPr lang="ru-RU" sz="5400" b="1" dirty="0" smtClean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latin typeface="Monotype Corsiva" pitchFamily="66" charset="0"/>
              </a:rPr>
              <a:t>СКАТ</a:t>
            </a:r>
            <a:endParaRPr lang="ru-RU" sz="5400" b="1" dirty="0">
              <a:ln w="19050">
                <a:solidFill>
                  <a:schemeClr val="tx1"/>
                </a:solidFill>
              </a:ln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27248" y="521896"/>
            <a:ext cx="9171248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Скаты - родственники акул, только у них нет таких острых зубов.</a:t>
            </a:r>
            <a:endParaRPr lang="ru-RU" sz="1900" b="1" dirty="0">
              <a:solidFill>
                <a:srgbClr val="171512"/>
              </a:solidFill>
              <a:latin typeface="Segoe Print" panose="02000600000000000000" pitchFamily="2" charset="0"/>
            </a:endParaRPr>
          </a:p>
        </p:txBody>
      </p:sp>
      <p:pic>
        <p:nvPicPr>
          <p:cNvPr id="6146" name="Picture 2" descr="http://d.120-bal.ru/pars_docs/refs/25/24892/24892_html_2aabef0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0176" y="907125"/>
            <a:ext cx="1667288" cy="1196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333v.ru/uploads/2e/2ecc7ccf6577f494608a3e8efdc3c46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573863" y="1094789"/>
            <a:ext cx="3408933" cy="1842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daypic.ru/wp-content/uploads/2010/11/3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6205" y="2328455"/>
            <a:ext cx="1755230" cy="1162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http://medusy.ru/diving/skat_manta/manta2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244"/>
          <a:stretch/>
        </p:blipFill>
        <p:spPr bwMode="auto">
          <a:xfrm>
            <a:off x="195770" y="1094789"/>
            <a:ext cx="3048000" cy="1842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https://kak2z.ru/my_img/img/2015/09/16/55d0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726" y="4818555"/>
            <a:ext cx="1629031" cy="1634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-13624" y="3605054"/>
            <a:ext cx="9171248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Скаты бывают разных размеров от маленьких (размером с кошку) до гигантских (как небольшой слон). Обороняются они от врагов с помощью электрических разрядов и острых ядовитых шипов.</a:t>
            </a:r>
            <a:endParaRPr lang="ru-RU" sz="1900" b="1" dirty="0">
              <a:solidFill>
                <a:srgbClr val="171512"/>
              </a:solidFill>
              <a:latin typeface="Segoe Print" panose="02000600000000000000" pitchFamily="2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570464">
            <a:off x="948936" y="4685734"/>
            <a:ext cx="1541666" cy="2000844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95" r="23765"/>
          <a:stretch/>
        </p:blipFill>
        <p:spPr>
          <a:xfrm>
            <a:off x="6084167" y="4497275"/>
            <a:ext cx="3024337" cy="211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028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tretyakovka.com/_data/objects/0000/4364/icon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0" y="-6481"/>
            <a:ext cx="9144000" cy="7002966"/>
          </a:xfrm>
          <a:prstGeom prst="rect">
            <a:avLst/>
          </a:prstGeom>
          <a:noFill/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-97164" y="2223130"/>
            <a:ext cx="239473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14141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14141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17900" y="1486468"/>
            <a:ext cx="549561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Вот смешной вопрос, скажете вы. </a:t>
            </a:r>
          </a:p>
          <a:p>
            <a:pPr algn="ctr"/>
            <a:r>
              <a:rPr lang="ru-RU" sz="20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Нырнул, и плыви. </a:t>
            </a:r>
          </a:p>
          <a:p>
            <a:pPr algn="ctr"/>
            <a:r>
              <a:rPr lang="ru-RU" sz="20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Ну, и долго ли так вы сможете плыть? </a:t>
            </a:r>
          </a:p>
          <a:p>
            <a:pPr algn="ctr"/>
            <a:r>
              <a:rPr lang="ru-RU" sz="20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Наверное, минуту, от силы — две. </a:t>
            </a:r>
          </a:p>
          <a:p>
            <a:pPr algn="ctr"/>
            <a:r>
              <a:rPr lang="ru-RU" sz="20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Очень опытные ныряльщики могут продлить это время, но все равно оно исчисляется минутами. </a:t>
            </a:r>
          </a:p>
          <a:p>
            <a:pPr algn="ctr"/>
            <a:r>
              <a:rPr lang="ru-RU" sz="20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Как же увеличить срок пребывания под водой?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88560" y="-1155320"/>
            <a:ext cx="9143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171512"/>
                </a:solidFill>
                <a:latin typeface="Verdana" panose="020B0604030504040204" pitchFamily="34" charset="0"/>
              </a:rPr>
              <a:t>МОЖНО ЛИ ПЛАВАТЬ ПОД ВОДОЙ? </a:t>
            </a:r>
            <a:endParaRPr lang="ru-RU" b="1" i="1" dirty="0"/>
          </a:p>
        </p:txBody>
      </p:sp>
      <p:pic>
        <p:nvPicPr>
          <p:cNvPr id="7176" name="Picture 8" descr="http://loveferrari.l.o.pic.centerblog.net/cf79cec4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7293418" y="1473979"/>
            <a:ext cx="1766498" cy="2675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http://www.clipartster.com/images/265/snorkel-fins-clip-art-at-clker-com-vector-clip-art-online-royalty-dQAhEz-clipart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226" y="1336673"/>
            <a:ext cx="1737206" cy="1748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http://weclipart.com/gimg/8E02124146AFA11A/Transparent_Snorkel_Mask_Clipart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736" y="1099544"/>
            <a:ext cx="1607175" cy="2252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http://www.clipartkid.com/images/761/submarine10-GJqSO4-clipart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186749" y="4754257"/>
            <a:ext cx="2507756" cy="1965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://www.clipartlord.com/wp-content/uploads/2014/07/submarine6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4539116" y="5237643"/>
            <a:ext cx="4353095" cy="1460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-84083" y="21895"/>
            <a:ext cx="914399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6000" b="1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latin typeface="Monotype Corsiva" pitchFamily="66" charset="0"/>
                <a:ea typeface="+mj-ea"/>
                <a:cs typeface="+mj-cs"/>
              </a:rPr>
              <a:t>Можно ли плавать под водой?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4477041"/>
            <a:ext cx="91440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171512"/>
                </a:solidFill>
                <a:latin typeface="Segoe Print" panose="02000600000000000000" pitchFamily="2" charset="0"/>
              </a:rPr>
              <a:t>ЗДЕСЬ НЕ ОБОЙТИСЬ БЕЗ КАКИХ-НИБУДЬ </a:t>
            </a:r>
            <a:endParaRPr lang="ru-RU" b="1" dirty="0" smtClean="0">
              <a:solidFill>
                <a:srgbClr val="171512"/>
              </a:solidFill>
              <a:latin typeface="Segoe Print" panose="02000600000000000000" pitchFamily="2" charset="0"/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ИЗОБРЕТЕНИЙ</a:t>
            </a:r>
            <a:r>
              <a:rPr lang="ru-RU" b="1" dirty="0">
                <a:solidFill>
                  <a:srgbClr val="171512"/>
                </a:solidFill>
                <a:latin typeface="Segoe Print" panose="020006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6695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tretyakovka.com/_data/objects/0000/4364/icon.jpg"/>
          <p:cNvPicPr>
            <a:picLocks noChangeAspect="1" noChangeArrowheads="1"/>
          </p:cNvPicPr>
          <p:nvPr/>
        </p:nvPicPr>
        <p:blipFill>
          <a:blip r:embed="rId2" cstate="print"/>
          <a:srcRect l="16031" r="21350" b="50000"/>
          <a:stretch>
            <a:fillRect/>
          </a:stretch>
        </p:blipFill>
        <p:spPr bwMode="auto">
          <a:xfrm>
            <a:off x="0" y="0"/>
            <a:ext cx="9284163" cy="7002966"/>
          </a:xfrm>
          <a:prstGeom prst="rect">
            <a:avLst/>
          </a:prstGeom>
          <a:noFill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6165" y="2388063"/>
            <a:ext cx="1096740" cy="93983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85344" y="4010392"/>
            <a:ext cx="4104456" cy="272758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55848" y="4045168"/>
            <a:ext cx="3888432" cy="2670313"/>
          </a:xfrm>
          <a:prstGeom prst="rect">
            <a:avLst/>
          </a:prstGeom>
        </p:spPr>
      </p:pic>
      <p:pic>
        <p:nvPicPr>
          <p:cNvPr id="15" name="Picture 14" descr="http://animalsfoto.com/photo/22/22ade2533b67227586cc8c40d64df57b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0" t="23477" r="3145" b="4991"/>
          <a:stretch/>
        </p:blipFill>
        <p:spPr bwMode="auto">
          <a:xfrm>
            <a:off x="5724128" y="2286820"/>
            <a:ext cx="2592254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Заголовок 1"/>
          <p:cNvSpPr txBox="1">
            <a:spLocks/>
          </p:cNvSpPr>
          <p:nvPr/>
        </p:nvSpPr>
        <p:spPr>
          <a:xfrm>
            <a:off x="-70082" y="-26249"/>
            <a:ext cx="9110776" cy="98172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</a:pPr>
            <a:r>
              <a:rPr lang="ru-RU" sz="5400" b="1" dirty="0" smtClean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latin typeface="Monotype Corsiva" pitchFamily="66" charset="0"/>
              </a:rPr>
              <a:t>СКАТ-ХВОСТОКОЛ</a:t>
            </a:r>
            <a:endParaRPr lang="ru-RU" sz="5400" b="1" dirty="0">
              <a:ln w="19050">
                <a:solidFill>
                  <a:schemeClr val="tx1"/>
                </a:solidFill>
              </a:ln>
              <a:solidFill>
                <a:schemeClr val="bg1"/>
              </a:solidFill>
              <a:latin typeface="Monotype Corsiva" pitchFamily="66" charset="0"/>
            </a:endParaRPr>
          </a:p>
        </p:txBody>
      </p:sp>
      <p:pic>
        <p:nvPicPr>
          <p:cNvPr id="7170" name="Picture 2" descr="Хвостокол-рыба-Образ-жизни-и-среда-обитания-хвостокола-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364" y="2267906"/>
            <a:ext cx="2445232" cy="1622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0" y="885540"/>
            <a:ext cx="9276174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Отличительной особенностью синего </a:t>
            </a:r>
            <a:r>
              <a:rPr lang="ru-RU" sz="1900" b="1" dirty="0" err="1">
                <a:solidFill>
                  <a:srgbClr val="171512"/>
                </a:solidFill>
                <a:latin typeface="Segoe Print" panose="02000600000000000000" pitchFamily="2" charset="0"/>
              </a:rPr>
              <a:t>хвостокола</a:t>
            </a:r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 является не только его ровный фиолетовый цвет тела. Но и способ перемещения в толще воды. Если другие скаты этого вида волнообразно двигают краями диска, то этот взмахивает «крыльями», как птица.</a:t>
            </a:r>
          </a:p>
        </p:txBody>
      </p:sp>
    </p:spTree>
    <p:extLst>
      <p:ext uri="{BB962C8B-B14F-4D97-AF65-F5344CB8AC3E}">
        <p14:creationId xmlns:p14="http://schemas.microsoft.com/office/powerpoint/2010/main" val="2502015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tretyakovka.com/_data/objects/0000/4364/icon.jpg"/>
          <p:cNvPicPr>
            <a:picLocks noChangeAspect="1" noChangeArrowheads="1"/>
          </p:cNvPicPr>
          <p:nvPr/>
        </p:nvPicPr>
        <p:blipFill>
          <a:blip r:embed="rId2" cstate="print"/>
          <a:srcRect l="16031" r="21350" b="50000"/>
          <a:stretch>
            <a:fillRect/>
          </a:stretch>
        </p:blipFill>
        <p:spPr bwMode="auto">
          <a:xfrm>
            <a:off x="0" y="0"/>
            <a:ext cx="9144000" cy="7002966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-7350" y="-144966"/>
            <a:ext cx="9110776" cy="98172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</a:pPr>
            <a:r>
              <a:rPr lang="ru-RU" sz="5400" b="1" dirty="0" smtClean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latin typeface="Monotype Corsiva" pitchFamily="66" charset="0"/>
              </a:rPr>
              <a:t>РЫБА-УДИЛЬЩИК</a:t>
            </a:r>
            <a:endParaRPr lang="ru-RU" sz="5400" b="1" dirty="0">
              <a:ln w="19050">
                <a:solidFill>
                  <a:schemeClr val="tx1"/>
                </a:solidFill>
              </a:ln>
              <a:solidFill>
                <a:schemeClr val="bg1"/>
              </a:solidFill>
              <a:latin typeface="Monotype Corsiva" pitchFamily="66" charset="0"/>
            </a:endParaRPr>
          </a:p>
        </p:txBody>
      </p:sp>
      <p:pic>
        <p:nvPicPr>
          <p:cNvPr id="10248" name="Picture 8" descr="http://www.zoopicture.ru/assets/2011/08/angler_fish_0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4" t="982" r="1266" b="2385"/>
          <a:stretch/>
        </p:blipFill>
        <p:spPr bwMode="auto">
          <a:xfrm>
            <a:off x="1907704" y="2857737"/>
            <a:ext cx="5904656" cy="3739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7350" y="818207"/>
            <a:ext cx="9110776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Голова рыбы имеет </a:t>
            </a:r>
            <a:r>
              <a:rPr 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отросток</a:t>
            </a:r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, который используется ею в качестве приманки для рыб. Это передняя часть спинного плавника. Она висит в виде «удочки» прямо над пастью</a:t>
            </a:r>
            <a:r>
              <a:rPr 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.</a:t>
            </a:r>
            <a:r>
              <a:rPr lang="ru-RU" sz="2000" dirty="0"/>
              <a:t> </a:t>
            </a:r>
            <a:r>
              <a:rPr lang="ru-RU" sz="2000" dirty="0" smtClean="0"/>
              <a:t> </a:t>
            </a:r>
          </a:p>
          <a:p>
            <a:pPr algn="ctr"/>
            <a:r>
              <a:rPr 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Их </a:t>
            </a:r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длина может </a:t>
            </a:r>
            <a:r>
              <a:rPr 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быть </a:t>
            </a:r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от </a:t>
            </a:r>
            <a:r>
              <a:rPr 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9 см. </a:t>
            </a:r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до 1 м, с весом тела до 45 кг</a:t>
            </a:r>
            <a:r>
              <a:rPr 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. Живет эта рыба на </a:t>
            </a:r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глубинах до 600 м с широким диапазоном температуры воды (0 – 20 °C). </a:t>
            </a:r>
          </a:p>
        </p:txBody>
      </p:sp>
    </p:spTree>
    <p:extLst>
      <p:ext uri="{BB962C8B-B14F-4D97-AF65-F5344CB8AC3E}">
        <p14:creationId xmlns:p14="http://schemas.microsoft.com/office/powerpoint/2010/main" val="3264213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tretyakovka.com/_data/objects/0000/4364/icon.jpg"/>
          <p:cNvPicPr>
            <a:picLocks noChangeAspect="1" noChangeArrowheads="1"/>
          </p:cNvPicPr>
          <p:nvPr/>
        </p:nvPicPr>
        <p:blipFill>
          <a:blip r:embed="rId2" cstate="print"/>
          <a:srcRect l="16031" r="21350" b="50000"/>
          <a:stretch>
            <a:fillRect/>
          </a:stretch>
        </p:blipFill>
        <p:spPr bwMode="auto">
          <a:xfrm>
            <a:off x="0" y="0"/>
            <a:ext cx="9144000" cy="7002966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" t="-1799" r="21662" b="1799"/>
          <a:stretch/>
        </p:blipFill>
        <p:spPr>
          <a:xfrm>
            <a:off x="395536" y="4252730"/>
            <a:ext cx="3240360" cy="233828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5" t="3800" r="14563" b="3800"/>
          <a:stretch/>
        </p:blipFill>
        <p:spPr>
          <a:xfrm flipH="1">
            <a:off x="5436096" y="4362784"/>
            <a:ext cx="3312368" cy="211818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-7350" y="-144966"/>
            <a:ext cx="9110776" cy="98172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</a:pPr>
            <a:r>
              <a:rPr lang="ru-RU" sz="5400" b="1" dirty="0" smtClean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latin typeface="Monotype Corsiva" pitchFamily="66" charset="0"/>
              </a:rPr>
              <a:t>РЫБА-УДИЛЬЩИК</a:t>
            </a:r>
            <a:endParaRPr lang="ru-RU" sz="5400" b="1" dirty="0">
              <a:ln w="19050">
                <a:solidFill>
                  <a:schemeClr val="tx1"/>
                </a:solidFill>
              </a:ln>
              <a:solidFill>
                <a:schemeClr val="bg1"/>
              </a:solidFill>
              <a:latin typeface="Monotype Corsiva" pitchFamily="66" charset="0"/>
            </a:endParaRPr>
          </a:p>
        </p:txBody>
      </p:sp>
      <p:pic>
        <p:nvPicPr>
          <p:cNvPr id="10244" name="Picture 4" descr="http://animalworld.com.ua/images/2009/November_09/Akva/Glubina/Glubok_ribi_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884356"/>
            <a:ext cx="3270439" cy="2176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-47924" y="604378"/>
            <a:ext cx="915135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"Удочка" есть только у самок. </a:t>
            </a:r>
          </a:p>
          <a:p>
            <a:pPr algn="ctr"/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Удильщик может регулировать свечение. Поев, он временно </a:t>
            </a:r>
            <a:r>
              <a:rPr 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пережимает кровеносные сосуды, ведущие </a:t>
            </a:r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к приманке, </a:t>
            </a:r>
            <a:endParaRPr lang="ru-RU" sz="1900" b="1" dirty="0" smtClean="0">
              <a:solidFill>
                <a:srgbClr val="171512"/>
              </a:solidFill>
              <a:latin typeface="Segoe Print" panose="02000600000000000000" pitchFamily="2" charset="0"/>
            </a:endParaRPr>
          </a:p>
          <a:p>
            <a:pPr algn="ctr"/>
            <a:r>
              <a:rPr 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и фонарик </a:t>
            </a:r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гаснет.</a:t>
            </a:r>
          </a:p>
        </p:txBody>
      </p:sp>
    </p:spTree>
    <p:extLst>
      <p:ext uri="{BB962C8B-B14F-4D97-AF65-F5344CB8AC3E}">
        <p14:creationId xmlns:p14="http://schemas.microsoft.com/office/powerpoint/2010/main" val="3872963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tretyakovka.com/_data/objects/0000/4364/icon.jpg"/>
          <p:cNvPicPr>
            <a:picLocks noChangeAspect="1" noChangeArrowheads="1"/>
          </p:cNvPicPr>
          <p:nvPr/>
        </p:nvPicPr>
        <p:blipFill>
          <a:blip r:embed="rId2" cstate="print"/>
          <a:srcRect l="16031" r="21350" b="50000"/>
          <a:stretch>
            <a:fillRect/>
          </a:stretch>
        </p:blipFill>
        <p:spPr bwMode="auto">
          <a:xfrm>
            <a:off x="0" y="-144966"/>
            <a:ext cx="9144000" cy="7002966"/>
          </a:xfrm>
          <a:prstGeom prst="rect">
            <a:avLst/>
          </a:prstGeom>
          <a:noFill/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-7350" y="-144966"/>
            <a:ext cx="9110776" cy="98172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</a:pPr>
            <a:r>
              <a:rPr lang="ru-RU" sz="5400" b="1" dirty="0" smtClean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latin typeface="Monotype Corsiva" pitchFamily="66" charset="0"/>
              </a:rPr>
              <a:t>РЫБА - ЛЯГУШКА</a:t>
            </a:r>
            <a:endParaRPr lang="ru-RU" sz="5400" b="1" dirty="0">
              <a:ln w="19050">
                <a:solidFill>
                  <a:schemeClr val="tx1"/>
                </a:solidFill>
              </a:ln>
              <a:solidFill>
                <a:schemeClr val="bg1"/>
              </a:solidFill>
              <a:latin typeface="Monotype Corsiva" pitchFamily="66" charset="0"/>
            </a:endParaRPr>
          </a:p>
        </p:txBody>
      </p:sp>
      <p:pic>
        <p:nvPicPr>
          <p:cNvPr id="16398" name="Picture 14" descr="http://ianimal.ru/wp-content/uploads/2010/11/ruba-lyagyshka1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5" t="4313" r="11162" b="9352"/>
          <a:stretch/>
        </p:blipFill>
        <p:spPr bwMode="auto">
          <a:xfrm>
            <a:off x="696900" y="2603715"/>
            <a:ext cx="2468149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00" name="Picture 16" descr="https://i.sakh.com/b/4/2/4/4/4244f83ce87ade4af7cbc22b052fed1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01"/>
          <a:stretch/>
        </p:blipFill>
        <p:spPr bwMode="auto">
          <a:xfrm>
            <a:off x="6383059" y="4813677"/>
            <a:ext cx="2462365" cy="171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02" name="Picture 18" descr="http://www.fish-product.ru/useruploads/images/Yellow-frog-fish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49" b="18228"/>
          <a:stretch/>
        </p:blipFill>
        <p:spPr bwMode="auto">
          <a:xfrm>
            <a:off x="3638231" y="3428256"/>
            <a:ext cx="2452739" cy="2018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04" name="Picture 20" descr="http://greenword.ru/images/psychedelic-frogfish/psy-fish0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845" y="2598857"/>
            <a:ext cx="2421419" cy="181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781738"/>
            <a:ext cx="914400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Эта рыба «родственница» рыбы-удильщика. А вот чешуи у этой рыбки вообще нет</a:t>
            </a:r>
            <a:r>
              <a:rPr 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. Эта рыба не плавает, а «ходит» по дну, двигая плавниками, как ножками. В отличие от других рыб она может издавать звуки : то свист, то хрипение, то противный скрежет. Так рыба-лягушка сообщает другим обитателям, </a:t>
            </a:r>
          </a:p>
          <a:p>
            <a:pPr algn="ctr"/>
            <a:r>
              <a:rPr 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что территория занята.   </a:t>
            </a:r>
            <a:endParaRPr lang="ru-RU" sz="1900" b="1" dirty="0">
              <a:solidFill>
                <a:srgbClr val="171512"/>
              </a:solidFill>
              <a:latin typeface="Segoe Print" panose="02000600000000000000" pitchFamily="2" charset="0"/>
            </a:endParaRPr>
          </a:p>
        </p:txBody>
      </p:sp>
      <p:pic>
        <p:nvPicPr>
          <p:cNvPr id="16406" name="Picture 22" descr="http://s2.fotokto.ru/photo/full/255/255449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201" y="4813677"/>
            <a:ext cx="2736304" cy="171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5778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tretyakovka.com/_data/objects/0000/4364/icon.jpg"/>
          <p:cNvPicPr>
            <a:picLocks noChangeAspect="1" noChangeArrowheads="1"/>
          </p:cNvPicPr>
          <p:nvPr/>
        </p:nvPicPr>
        <p:blipFill>
          <a:blip r:embed="rId2" cstate="print"/>
          <a:srcRect l="16031" r="21350" b="50000"/>
          <a:stretch>
            <a:fillRect/>
          </a:stretch>
        </p:blipFill>
        <p:spPr bwMode="auto">
          <a:xfrm>
            <a:off x="-33224" y="0"/>
            <a:ext cx="9144000" cy="7002966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2076" y="1801154"/>
            <a:ext cx="3013779" cy="336363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44128" y="1774754"/>
            <a:ext cx="3084893" cy="339003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642293"/>
            <a:ext cx="9110776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252525"/>
                </a:solidFill>
                <a:latin typeface="Arial" panose="020B0604020202020204" pitchFamily="34" charset="0"/>
              </a:rPr>
              <a:t> </a:t>
            </a:r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Это единственное известное на сегодняшний день земноводное, которое может некоторое время находиться в морской воде. </a:t>
            </a:r>
            <a:endParaRPr lang="ru-RU" sz="1900" b="1" dirty="0" smtClean="0">
              <a:solidFill>
                <a:srgbClr val="171512"/>
              </a:solidFill>
              <a:latin typeface="Segoe Print" panose="02000600000000000000" pitchFamily="2" charset="0"/>
            </a:endParaRPr>
          </a:p>
          <a:p>
            <a:pPr algn="ctr"/>
            <a:r>
              <a:rPr 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Она </a:t>
            </a:r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охотится на мелких крабов и пробыть в морской воде может сколько угодно.  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-7350" y="-144966"/>
            <a:ext cx="9110776" cy="98172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</a:pPr>
            <a:r>
              <a:rPr lang="ru-RU" sz="5400" b="1" dirty="0" smtClean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latin typeface="Monotype Corsiva" pitchFamily="66" charset="0"/>
              </a:rPr>
              <a:t>КРАБОЯДНАЯ ЛЯГУШКА</a:t>
            </a:r>
            <a:endParaRPr lang="ru-RU" sz="5400" b="1" dirty="0">
              <a:ln w="19050">
                <a:solidFill>
                  <a:schemeClr val="tx1"/>
                </a:solidFill>
              </a:ln>
              <a:solidFill>
                <a:schemeClr val="bg1"/>
              </a:solidFill>
              <a:latin typeface="Monotype Corsiva" pitchFamily="66" charset="0"/>
            </a:endParaRPr>
          </a:p>
        </p:txBody>
      </p:sp>
      <p:pic>
        <p:nvPicPr>
          <p:cNvPr id="7" name="Picture 10" descr="Fejer cancri 050403 002 tdp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59"/>
          <a:stretch/>
        </p:blipFill>
        <p:spPr bwMode="auto">
          <a:xfrm>
            <a:off x="3116340" y="4886400"/>
            <a:ext cx="2887303" cy="19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75855" y="2535799"/>
            <a:ext cx="2568273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Лягушки не пьют воду обычным способом, они всасывают ее через кожу.</a:t>
            </a:r>
          </a:p>
        </p:txBody>
      </p:sp>
    </p:spTree>
    <p:extLst>
      <p:ext uri="{BB962C8B-B14F-4D97-AF65-F5344CB8AC3E}">
        <p14:creationId xmlns:p14="http://schemas.microsoft.com/office/powerpoint/2010/main" val="381168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tretyakovka.com/_data/objects/0000/4364/icon.jpg"/>
          <p:cNvPicPr>
            <a:picLocks noChangeAspect="1" noChangeArrowheads="1"/>
          </p:cNvPicPr>
          <p:nvPr/>
        </p:nvPicPr>
        <p:blipFill>
          <a:blip r:embed="rId2" cstate="print"/>
          <a:srcRect l="16031" r="21350" b="50000"/>
          <a:stretch>
            <a:fillRect/>
          </a:stretch>
        </p:blipFill>
        <p:spPr bwMode="auto">
          <a:xfrm>
            <a:off x="690" y="-6481"/>
            <a:ext cx="9144000" cy="7002966"/>
          </a:xfrm>
          <a:prstGeom prst="rect">
            <a:avLst/>
          </a:prstGeom>
          <a:noFill/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-101133" y="2015842"/>
            <a:ext cx="239473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14141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14141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95987" y="1391290"/>
            <a:ext cx="554461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171512"/>
                </a:solidFill>
                <a:latin typeface="Verdana" panose="020B0604030504040204" pitchFamily="34" charset="0"/>
              </a:rPr>
              <a:t>Вот </a:t>
            </a:r>
            <a:r>
              <a:rPr lang="ru-RU" dirty="0">
                <a:solidFill>
                  <a:srgbClr val="171512"/>
                </a:solidFill>
                <a:latin typeface="Verdana" panose="020B0604030504040204" pitchFamily="34" charset="0"/>
              </a:rPr>
              <a:t>смешной вопрос, скажете вы. </a:t>
            </a:r>
            <a:endParaRPr lang="ru-RU" dirty="0" smtClean="0">
              <a:solidFill>
                <a:srgbClr val="171512"/>
              </a:solidFill>
              <a:latin typeface="Verdana" panose="020B0604030504040204" pitchFamily="34" charset="0"/>
            </a:endParaRPr>
          </a:p>
          <a:p>
            <a:pPr algn="ctr"/>
            <a:r>
              <a:rPr lang="ru-RU" dirty="0" smtClean="0">
                <a:solidFill>
                  <a:srgbClr val="171512"/>
                </a:solidFill>
                <a:latin typeface="Verdana" panose="020B0604030504040204" pitchFamily="34" charset="0"/>
              </a:rPr>
              <a:t>Нырнул</a:t>
            </a:r>
            <a:r>
              <a:rPr lang="ru-RU" dirty="0">
                <a:solidFill>
                  <a:srgbClr val="171512"/>
                </a:solidFill>
                <a:latin typeface="Verdana" panose="020B0604030504040204" pitchFamily="34" charset="0"/>
              </a:rPr>
              <a:t>, и плыви. </a:t>
            </a:r>
            <a:endParaRPr lang="ru-RU" dirty="0" smtClean="0">
              <a:solidFill>
                <a:srgbClr val="171512"/>
              </a:solidFill>
              <a:latin typeface="Verdana" panose="020B0604030504040204" pitchFamily="34" charset="0"/>
            </a:endParaRPr>
          </a:p>
          <a:p>
            <a:pPr algn="ctr"/>
            <a:r>
              <a:rPr lang="ru-RU" dirty="0" smtClean="0">
                <a:solidFill>
                  <a:srgbClr val="171512"/>
                </a:solidFill>
                <a:latin typeface="Verdana" panose="020B0604030504040204" pitchFamily="34" charset="0"/>
              </a:rPr>
              <a:t>Ну</a:t>
            </a:r>
            <a:r>
              <a:rPr lang="ru-RU" dirty="0">
                <a:solidFill>
                  <a:srgbClr val="171512"/>
                </a:solidFill>
                <a:latin typeface="Verdana" panose="020B0604030504040204" pitchFamily="34" charset="0"/>
              </a:rPr>
              <a:t>, и долго ли так вы сможете плыть? Наверное, минуту, от силы — две. </a:t>
            </a:r>
            <a:endParaRPr lang="ru-RU" dirty="0" smtClean="0">
              <a:solidFill>
                <a:srgbClr val="171512"/>
              </a:solidFill>
              <a:latin typeface="Verdana" panose="020B0604030504040204" pitchFamily="34" charset="0"/>
            </a:endParaRPr>
          </a:p>
          <a:p>
            <a:pPr algn="ctr"/>
            <a:r>
              <a:rPr lang="ru-RU" dirty="0" smtClean="0">
                <a:solidFill>
                  <a:srgbClr val="171512"/>
                </a:solidFill>
                <a:latin typeface="Verdana" panose="020B0604030504040204" pitchFamily="34" charset="0"/>
              </a:rPr>
              <a:t>Очень </a:t>
            </a:r>
            <a:r>
              <a:rPr lang="ru-RU" dirty="0">
                <a:solidFill>
                  <a:srgbClr val="171512"/>
                </a:solidFill>
                <a:latin typeface="Verdana" panose="020B0604030504040204" pitchFamily="34" charset="0"/>
              </a:rPr>
              <a:t>опытные ныряльщики могут продлить это время, но все равно оно исчисляется минутами. </a:t>
            </a:r>
            <a:endParaRPr lang="ru-RU" dirty="0" smtClean="0">
              <a:solidFill>
                <a:srgbClr val="171512"/>
              </a:solidFill>
              <a:latin typeface="Verdana" panose="020B0604030504040204" pitchFamily="34" charset="0"/>
            </a:endParaRPr>
          </a:p>
          <a:p>
            <a:pPr algn="ctr"/>
            <a:r>
              <a:rPr lang="ru-RU" dirty="0" smtClean="0">
                <a:solidFill>
                  <a:srgbClr val="171512"/>
                </a:solidFill>
                <a:latin typeface="Verdana" panose="020B0604030504040204" pitchFamily="34" charset="0"/>
              </a:rPr>
              <a:t>Как </a:t>
            </a:r>
            <a:r>
              <a:rPr lang="ru-RU" dirty="0">
                <a:solidFill>
                  <a:srgbClr val="171512"/>
                </a:solidFill>
                <a:latin typeface="Verdana" panose="020B0604030504040204" pitchFamily="34" charset="0"/>
              </a:rPr>
              <a:t>же увеличить срок пребывания под водой?</a:t>
            </a:r>
          </a:p>
          <a:p>
            <a:pPr algn="ctr"/>
            <a:r>
              <a:rPr lang="ru-RU" dirty="0">
                <a:solidFill>
                  <a:srgbClr val="171512"/>
                </a:solidFill>
                <a:latin typeface="Verdana" panose="020B0604030504040204" pitchFamily="34" charset="0"/>
              </a:rPr>
              <a:t>Здесь не обойтись без каких-нибудь изобретений.</a:t>
            </a:r>
            <a:endParaRPr lang="ru-RU" b="0" i="0" dirty="0">
              <a:solidFill>
                <a:srgbClr val="171512"/>
              </a:solidFill>
              <a:effectLst/>
              <a:latin typeface="Verdana" panose="020B0604030504040204" pitchFamily="34" charset="0"/>
            </a:endParaRPr>
          </a:p>
        </p:txBody>
      </p:sp>
      <p:pic>
        <p:nvPicPr>
          <p:cNvPr id="5126" name="Picture 6" descr="http://img3.proshkolu.ru/content/media/pic/std/3000000/2957000/2956119-00a0a6a54aca5e07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59422" flipH="1">
            <a:off x="3267175" y="4698756"/>
            <a:ext cx="3030306" cy="2299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http://www.cliparthut.com/clip-arts/30/spaceman-clip-art-3060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7363" y="3787667"/>
            <a:ext cx="2097001" cy="3026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8340" y="158886"/>
            <a:ext cx="914399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6000" b="1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latin typeface="Monotype Corsiva" pitchFamily="66" charset="0"/>
                <a:ea typeface="+mj-ea"/>
                <a:cs typeface="+mj-cs"/>
              </a:rPr>
              <a:t>Можно ли плавать под водой? </a:t>
            </a:r>
          </a:p>
        </p:txBody>
      </p:sp>
      <p:pic>
        <p:nvPicPr>
          <p:cNvPr id="7174" name="Picture 6" descr="https://img-fotki.yandex.ru/get/16143/39663434.87d/0_aa549_fbcf621d_XL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3771" y="16901"/>
            <a:ext cx="1844570" cy="2864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://loveferrari.l.o.pic.centerblog.net/cf79cec4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622" y="3688207"/>
            <a:ext cx="1835006" cy="2989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http://www.clipartster.com/images/265/snorkel-fins-clip-art-at-clker-com-vector-clip-art-online-royalty-dQAhEz-clipart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57" y="1129385"/>
            <a:ext cx="1737206" cy="1748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http://weclipart.com/gimg/8E02124146AFA11A/Transparent_Snorkel_Mask_Clipart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767" y="892256"/>
            <a:ext cx="1607175" cy="2252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classpic.ru/wp-content/uploads/Malenkie-golovastiki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65"/>
          <a:stretch/>
        </p:blipFill>
        <p:spPr bwMode="auto">
          <a:xfrm>
            <a:off x="155575" y="4885388"/>
            <a:ext cx="2069139" cy="1279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http://rybalka-ua.com/img/nasadki/zhivotnie_nasasdki/golovastik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9189" y="4852241"/>
            <a:ext cx="2023344" cy="1313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http://www.saga.co.uk/contentlibrary/saga/publishing/verticals/home-and-garden/gardening/garden-wildlife/david-chapman/amphibians/tadpole-david-champan-1280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1" b="11940"/>
          <a:stretch/>
        </p:blipFill>
        <p:spPr bwMode="auto">
          <a:xfrm>
            <a:off x="4505751" y="4834487"/>
            <a:ext cx="2128104" cy="1330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http://topnauka.ru/wp-content/uploads/2014/09/wpid-lyagushka-byk-odin-iz-samyh-krupnyh-vidov-v-semeystve-nastoyaschie-lyagushki_i_1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52" t="7720" r="17708" b="9218"/>
          <a:stretch/>
        </p:blipFill>
        <p:spPr bwMode="auto">
          <a:xfrm>
            <a:off x="6793771" y="4817872"/>
            <a:ext cx="2215872" cy="1353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7229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tretyakovka.com/_data/objects/0000/4364/icon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0" y="-6481"/>
            <a:ext cx="9144000" cy="7002966"/>
          </a:xfrm>
          <a:prstGeom prst="rect">
            <a:avLst/>
          </a:prstGeom>
          <a:noFill/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07504" y="714182"/>
            <a:ext cx="184731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14141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14141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4053" y="202211"/>
            <a:ext cx="9117273" cy="1846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eaLnBrk="1" hangingPunct="1"/>
            <a:r>
              <a:rPr lang="ru-RU" alt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С давних времен человечество мечтало плавать как рыбы.  </a:t>
            </a:r>
          </a:p>
          <a:p>
            <a:pPr lvl="0" algn="ctr" eaLnBrk="1" hangingPunct="1"/>
            <a:r>
              <a:rPr lang="ru-RU" alt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Первые подводники опускались на морское дно, </a:t>
            </a:r>
            <a:r>
              <a:rPr lang="ru-RU" alt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зажав </a:t>
            </a:r>
            <a:r>
              <a:rPr lang="ru-RU" alt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ногами камень, который помогал им быстрее погрузиться под воду. </a:t>
            </a:r>
            <a:endParaRPr lang="ru-RU" altLang="ru-RU" sz="1900" b="1" dirty="0" smtClean="0">
              <a:solidFill>
                <a:srgbClr val="171512"/>
              </a:solidFill>
              <a:latin typeface="Segoe Print" panose="02000600000000000000" pitchFamily="2" charset="0"/>
            </a:endParaRPr>
          </a:p>
          <a:p>
            <a:pPr lvl="0" algn="ctr" eaLnBrk="1" hangingPunct="1"/>
            <a:r>
              <a:rPr lang="ru-RU" alt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Но </a:t>
            </a:r>
            <a:r>
              <a:rPr lang="ru-RU" alt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даже тренированный человек может задержать дыхание только на несколько минут, поэтому долго находится под водой без специальных приспособлений, позволяющим дышать, не мог</a:t>
            </a:r>
            <a:r>
              <a:rPr lang="ru-RU" alt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.</a:t>
            </a:r>
          </a:p>
        </p:txBody>
      </p:sp>
      <p:pic>
        <p:nvPicPr>
          <p:cNvPr id="12" name="Picture 6" descr="diving_bell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60595" y="2058104"/>
            <a:ext cx="3024187" cy="3678303"/>
          </a:xfrm>
          <a:prstGeom prst="rect">
            <a:avLst/>
          </a:prstGeom>
          <a:noFill/>
        </p:spPr>
      </p:pic>
      <p:pic>
        <p:nvPicPr>
          <p:cNvPr id="13" name="Picture 8" descr="жб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89153" y="2295469"/>
            <a:ext cx="2615901" cy="3203575"/>
          </a:xfrm>
          <a:prstGeom prst="rect">
            <a:avLst/>
          </a:prstGeom>
          <a:noFill/>
        </p:spPr>
      </p:pic>
      <p:pic>
        <p:nvPicPr>
          <p:cNvPr id="14" name="Picture 4" descr="Image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5587" y="2257562"/>
            <a:ext cx="2560637" cy="3203575"/>
          </a:xfrm>
          <a:prstGeom prst="rect">
            <a:avLst/>
          </a:prstGeom>
          <a:noFill/>
        </p:spPr>
      </p:pic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0" y="5906418"/>
            <a:ext cx="9131326" cy="91089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Tx/>
              <a:buNone/>
            </a:pPr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   Чтобы увеличить время нахождения под водой, человек </a:t>
            </a:r>
            <a:r>
              <a:rPr 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применял трубки </a:t>
            </a:r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из тростника; кожаные мешки с запасом воздуха, «водолазный колокол».</a:t>
            </a:r>
          </a:p>
        </p:txBody>
      </p:sp>
    </p:spTree>
    <p:extLst>
      <p:ext uri="{BB962C8B-B14F-4D97-AF65-F5344CB8AC3E}">
        <p14:creationId xmlns:p14="http://schemas.microsoft.com/office/powerpoint/2010/main" val="302299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tretyakovka.com/_data/objects/0000/4364/icon.jpg"/>
          <p:cNvPicPr>
            <a:picLocks noChangeAspect="1" noChangeArrowheads="1"/>
          </p:cNvPicPr>
          <p:nvPr/>
        </p:nvPicPr>
        <p:blipFill>
          <a:blip r:embed="rId2" cstate="print"/>
          <a:srcRect l="16031" r="21350" b="50000"/>
          <a:stretch>
            <a:fillRect/>
          </a:stretch>
        </p:blipFill>
        <p:spPr bwMode="auto">
          <a:xfrm>
            <a:off x="690" y="-6481"/>
            <a:ext cx="9144000" cy="7002966"/>
          </a:xfrm>
          <a:prstGeom prst="rect">
            <a:avLst/>
          </a:prstGeom>
          <a:noFill/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07504" y="714182"/>
            <a:ext cx="184731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14141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14141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-46832" y="421794"/>
            <a:ext cx="9117273" cy="969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eaLnBrk="1" hangingPunct="1"/>
            <a:r>
              <a:rPr lang="ru-RU" alt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И </a:t>
            </a:r>
            <a:r>
              <a:rPr lang="ru-RU" alt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вот уже  в наши дни по морским глубинам плавают тысячи кораблей разного предназначения: </a:t>
            </a:r>
            <a:endParaRPr lang="ru-RU" altLang="ru-RU" sz="1900" b="1" dirty="0" smtClean="0">
              <a:solidFill>
                <a:srgbClr val="171512"/>
              </a:solidFill>
              <a:latin typeface="Segoe Print" panose="02000600000000000000" pitchFamily="2" charset="0"/>
            </a:endParaRPr>
          </a:p>
          <a:p>
            <a:pPr lvl="0" algn="ctr" eaLnBrk="1" hangingPunct="1"/>
            <a:r>
              <a:rPr lang="ru-RU" alt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одни </a:t>
            </a:r>
            <a:r>
              <a:rPr lang="ru-RU" alt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защищают границы Родины, другие - обследуют океан. </a:t>
            </a:r>
          </a:p>
        </p:txBody>
      </p:sp>
      <p:pic>
        <p:nvPicPr>
          <p:cNvPr id="10" name="Picture 2" descr="новый подводный флот росси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7970" y="1963396"/>
            <a:ext cx="3297433" cy="2524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подводный флот россии 2014 год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869" y="1713398"/>
            <a:ext cx="5065401" cy="3001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750" y="5175172"/>
            <a:ext cx="914469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171512"/>
                </a:solidFill>
                <a:latin typeface="Segoe Print" panose="02000600000000000000" pitchFamily="2" charset="0"/>
              </a:rPr>
              <a:t>Так, новый подводный флот России обладает спасательными глубоководными аппаратами </a:t>
            </a:r>
            <a:r>
              <a:rPr lang="ru-RU" sz="20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разной </a:t>
            </a:r>
            <a:r>
              <a:rPr lang="ru-RU" sz="2000" b="1" dirty="0">
                <a:solidFill>
                  <a:srgbClr val="171512"/>
                </a:solidFill>
                <a:latin typeface="Segoe Print" panose="02000600000000000000" pitchFamily="2" charset="0"/>
              </a:rPr>
              <a:t>направленности, куда относятся как спасательная техника, так и </a:t>
            </a:r>
            <a:r>
              <a:rPr lang="ru-RU" sz="20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исследовательская.</a:t>
            </a:r>
            <a:endParaRPr lang="ru-RU" sz="2000" b="1" dirty="0">
              <a:solidFill>
                <a:srgbClr val="171512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402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tretyakovka.com/_data/objects/0000/4364/icon.jpg"/>
          <p:cNvPicPr>
            <a:picLocks noChangeAspect="1" noChangeArrowheads="1"/>
          </p:cNvPicPr>
          <p:nvPr/>
        </p:nvPicPr>
        <p:blipFill>
          <a:blip r:embed="rId2" cstate="print"/>
          <a:srcRect l="16031" r="21350" b="50000"/>
          <a:stretch>
            <a:fillRect/>
          </a:stretch>
        </p:blipFill>
        <p:spPr bwMode="auto">
          <a:xfrm>
            <a:off x="0" y="-22866"/>
            <a:ext cx="9284163" cy="7002966"/>
          </a:xfrm>
          <a:prstGeom prst="rect">
            <a:avLst/>
          </a:prstGeom>
          <a:noFill/>
        </p:spPr>
      </p:pic>
      <p:pic>
        <p:nvPicPr>
          <p:cNvPr id="2052" name="Picture 4" descr="http://diletant.media/upload/medialibrary/ab8/ab80241e9452643988cb0a85b10be361.jpe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91482" y="2193403"/>
            <a:ext cx="3776089" cy="2251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54260" y="141186"/>
            <a:ext cx="9252520" cy="2077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Первый </a:t>
            </a:r>
            <a:r>
              <a:rPr 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Российский подводный аппарат появился </a:t>
            </a:r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еще в </a:t>
            </a:r>
            <a:r>
              <a:rPr 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18 </a:t>
            </a:r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веке. </a:t>
            </a:r>
            <a:endParaRPr lang="ru-RU" sz="1900" b="1" dirty="0" smtClean="0">
              <a:solidFill>
                <a:srgbClr val="171512"/>
              </a:solidFill>
              <a:latin typeface="Segoe Print" panose="02000600000000000000" pitchFamily="2" charset="0"/>
            </a:endParaRPr>
          </a:p>
          <a:p>
            <a:pPr algn="ctr"/>
            <a:r>
              <a:rPr lang="ru-RU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Его придумал при Петре </a:t>
            </a:r>
            <a:r>
              <a:rPr lang="ru-RU" b="1" dirty="0">
                <a:solidFill>
                  <a:srgbClr val="171512"/>
                </a:solidFill>
                <a:latin typeface="Segoe Print" panose="02000600000000000000" pitchFamily="2" charset="0"/>
              </a:rPr>
              <a:t>I</a:t>
            </a:r>
            <a:r>
              <a:rPr lang="ru-RU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 крестьянин-самоучка </a:t>
            </a:r>
            <a:r>
              <a:rPr lang="ru-RU" b="1" dirty="0">
                <a:solidFill>
                  <a:srgbClr val="171512"/>
                </a:solidFill>
                <a:latin typeface="Segoe Print" panose="02000600000000000000" pitchFamily="2" charset="0"/>
              </a:rPr>
              <a:t>Ефим Никонов в </a:t>
            </a:r>
            <a:r>
              <a:rPr lang="ru-RU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1718г. </a:t>
            </a:r>
          </a:p>
          <a:p>
            <a:pPr algn="ctr"/>
            <a:r>
              <a:rPr lang="ru-RU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Такая </a:t>
            </a:r>
            <a:r>
              <a:rPr lang="ru-RU" b="1" dirty="0">
                <a:solidFill>
                  <a:srgbClr val="171512"/>
                </a:solidFill>
                <a:latin typeface="Segoe Print" panose="02000600000000000000" pitchFamily="2" charset="0"/>
              </a:rPr>
              <a:t>лодка называлась «потаенным судном», </a:t>
            </a:r>
            <a:r>
              <a:rPr lang="ru-RU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потому, что </a:t>
            </a:r>
            <a:r>
              <a:rPr lang="ru-RU" b="1" dirty="0">
                <a:solidFill>
                  <a:srgbClr val="171512"/>
                </a:solidFill>
                <a:latin typeface="Segoe Print" panose="02000600000000000000" pitchFamily="2" charset="0"/>
              </a:rPr>
              <a:t>оно должно было быть скрыто под водой и оставалось бы невидимым для потенциального врага. </a:t>
            </a:r>
            <a:endParaRPr lang="ru-RU" b="1" dirty="0" smtClean="0">
              <a:solidFill>
                <a:srgbClr val="171512"/>
              </a:solidFill>
              <a:latin typeface="Segoe Print" panose="02000600000000000000" pitchFamily="2" charset="0"/>
            </a:endParaRPr>
          </a:p>
          <a:p>
            <a:pPr algn="ctr"/>
            <a:r>
              <a:rPr 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«</a:t>
            </a:r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Потаенное судно» собранное из досок, медных листов и кожи больше всего напоминало бочку. </a:t>
            </a:r>
            <a:endParaRPr lang="ru-RU" dirty="0"/>
          </a:p>
        </p:txBody>
      </p:sp>
      <p:pic>
        <p:nvPicPr>
          <p:cNvPr id="2054" name="Picture 6" descr="http://diletant.media/upload/medialibrary/13d/13d05af51bda0bb1db590f4d4700cbfe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3" t="73755" r="3138" b="14140"/>
          <a:stretch/>
        </p:blipFill>
        <p:spPr bwMode="auto">
          <a:xfrm>
            <a:off x="1699208" y="4926795"/>
            <a:ext cx="5760640" cy="1181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94048" y="4460222"/>
            <a:ext cx="3970959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«Потаенное судно» Никонова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9910" y="6272268"/>
            <a:ext cx="9228513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В </a:t>
            </a:r>
            <a:r>
              <a:rPr 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1878 прошла </a:t>
            </a:r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испытание субмарина, </a:t>
            </a:r>
            <a:endParaRPr lang="ru-RU" sz="1900" b="1" dirty="0" smtClean="0">
              <a:solidFill>
                <a:srgbClr val="171512"/>
              </a:solidFill>
              <a:latin typeface="Segoe Print" panose="02000600000000000000" pitchFamily="2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построенная </a:t>
            </a:r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Степаном </a:t>
            </a:r>
            <a:r>
              <a:rPr lang="ru-RU" sz="1900" b="1" dirty="0" err="1">
                <a:solidFill>
                  <a:srgbClr val="171512"/>
                </a:solidFill>
                <a:latin typeface="Segoe Print" panose="02000600000000000000" pitchFamily="2" charset="0"/>
              </a:rPr>
              <a:t>Двежецким</a:t>
            </a:r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16871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tretyakovka.com/_data/objects/0000/4364/icon.jpg"/>
          <p:cNvPicPr>
            <a:picLocks noChangeAspect="1" noChangeArrowheads="1"/>
          </p:cNvPicPr>
          <p:nvPr/>
        </p:nvPicPr>
        <p:blipFill>
          <a:blip r:embed="rId2" cstate="print"/>
          <a:srcRect l="16031" r="21350" b="50000"/>
          <a:stretch>
            <a:fillRect/>
          </a:stretch>
        </p:blipFill>
        <p:spPr bwMode="auto">
          <a:xfrm>
            <a:off x="0" y="-22866"/>
            <a:ext cx="9284163" cy="7002966"/>
          </a:xfrm>
          <a:prstGeom prst="rect">
            <a:avLst/>
          </a:prstGeom>
          <a:noFill/>
        </p:spPr>
      </p:pic>
      <p:pic>
        <p:nvPicPr>
          <p:cNvPr id="4" name="Содержимое 3" descr="DSC0162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759400" y="5298869"/>
            <a:ext cx="1934463" cy="1450847"/>
          </a:xfrm>
        </p:spPr>
      </p:pic>
      <p:pic>
        <p:nvPicPr>
          <p:cNvPr id="7" name="Содержимое 3" descr="DSC0162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224808" y="5322144"/>
            <a:ext cx="1937827" cy="1458413"/>
          </a:xfrm>
          <a:prstGeom prst="rect">
            <a:avLst/>
          </a:prstGeom>
        </p:spPr>
      </p:pic>
      <p:pic>
        <p:nvPicPr>
          <p:cNvPr id="8" name="Содержимое 3" descr="DSC0163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6956716" y="5310512"/>
            <a:ext cx="1984893" cy="143920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0054" y="2451380"/>
            <a:ext cx="4793946" cy="269659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-1" y="-115811"/>
            <a:ext cx="9284163" cy="1308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6000" b="1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latin typeface="Monotype Corsiva" pitchFamily="66" charset="0"/>
                <a:ea typeface="+mj-ea"/>
                <a:cs typeface="+mj-cs"/>
              </a:rPr>
              <a:t>941 «Акула»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(конструктор </a:t>
            </a:r>
            <a:r>
              <a:rPr lang="ru-RU" sz="1900" b="1" dirty="0" err="1" smtClean="0">
                <a:solidFill>
                  <a:srgbClr val="171512"/>
                </a:solidFill>
                <a:latin typeface="Segoe Print" panose="02000600000000000000" pitchFamily="2" charset="0"/>
              </a:rPr>
              <a:t>Серге́й</a:t>
            </a:r>
            <a:r>
              <a:rPr 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 </a:t>
            </a:r>
            <a:r>
              <a:rPr lang="ru-RU" sz="1900" b="1" dirty="0" err="1">
                <a:solidFill>
                  <a:srgbClr val="171512"/>
                </a:solidFill>
                <a:latin typeface="Segoe Print" panose="02000600000000000000" pitchFamily="2" charset="0"/>
              </a:rPr>
              <a:t>Ники́тич</a:t>
            </a:r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 </a:t>
            </a:r>
            <a:r>
              <a:rPr 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Ковалёв)</a:t>
            </a:r>
            <a:endParaRPr lang="ru-RU" sz="1900" b="1" dirty="0">
              <a:solidFill>
                <a:srgbClr val="171512"/>
              </a:solidFill>
              <a:latin typeface="Segoe Print" panose="02000600000000000000" pitchFamily="2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29744" y="1122333"/>
            <a:ext cx="928416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Границы России охраняют самые </a:t>
            </a:r>
            <a:r>
              <a:rPr lang="ru-RU" sz="2200" b="1" dirty="0">
                <a:solidFill>
                  <a:srgbClr val="171512"/>
                </a:solidFill>
                <a:latin typeface="Segoe Print" panose="02000600000000000000" pitchFamily="2" charset="0"/>
              </a:rPr>
              <a:t>большие в мире </a:t>
            </a:r>
            <a:endParaRPr lang="ru-RU" sz="2200" b="1" dirty="0" smtClean="0">
              <a:solidFill>
                <a:srgbClr val="171512"/>
              </a:solidFill>
              <a:latin typeface="Segoe Print" panose="02000600000000000000" pitchFamily="2" charset="0"/>
            </a:endParaRPr>
          </a:p>
          <a:p>
            <a:pPr algn="ctr"/>
            <a:r>
              <a:rPr lang="ru-RU" sz="22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атомные подводные лодки: глубина </a:t>
            </a:r>
            <a:r>
              <a:rPr lang="ru-RU" sz="2200" b="1" dirty="0">
                <a:solidFill>
                  <a:srgbClr val="171512"/>
                </a:solidFill>
                <a:latin typeface="Segoe Print" panose="02000600000000000000" pitchFamily="2" charset="0"/>
              </a:rPr>
              <a:t>погружения 500м., </a:t>
            </a:r>
            <a:endParaRPr lang="ru-RU" sz="2200" b="1" dirty="0" smtClean="0">
              <a:solidFill>
                <a:srgbClr val="171512"/>
              </a:solidFill>
              <a:latin typeface="Segoe Print" panose="02000600000000000000" pitchFamily="2" charset="0"/>
            </a:endParaRPr>
          </a:p>
          <a:p>
            <a:pPr algn="ctr"/>
            <a:r>
              <a:rPr lang="ru-RU" sz="22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автономность плавания </a:t>
            </a:r>
            <a:r>
              <a:rPr lang="ru-RU" sz="2200" b="1" dirty="0">
                <a:solidFill>
                  <a:srgbClr val="171512"/>
                </a:solidFill>
                <a:latin typeface="Segoe Print" panose="02000600000000000000" pitchFamily="2" charset="0"/>
              </a:rPr>
              <a:t>6 мес., </a:t>
            </a:r>
            <a:r>
              <a:rPr lang="ru-RU" sz="22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экипаж </a:t>
            </a:r>
            <a:r>
              <a:rPr lang="ru-RU" sz="2200" b="1" dirty="0">
                <a:solidFill>
                  <a:srgbClr val="171512"/>
                </a:solidFill>
                <a:latin typeface="Segoe Print" panose="02000600000000000000" pitchFamily="2" charset="0"/>
              </a:rPr>
              <a:t>160 чел.</a:t>
            </a:r>
          </a:p>
        </p:txBody>
      </p:sp>
      <p:pic>
        <p:nvPicPr>
          <p:cNvPr id="12296" name="Picture 8" descr="Typhoon3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810" y="2538194"/>
            <a:ext cx="3499852" cy="2624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8" name="Picture 10" descr="Typhoon class SSBN.sv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808" y="1994148"/>
            <a:ext cx="3499854" cy="769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 descr="DSC01625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497594" y="5304580"/>
            <a:ext cx="1926848" cy="1445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911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tretyakovka.com/_data/objects/0000/4364/icon.jpg"/>
          <p:cNvPicPr>
            <a:picLocks noChangeAspect="1" noChangeArrowheads="1"/>
          </p:cNvPicPr>
          <p:nvPr/>
        </p:nvPicPr>
        <p:blipFill>
          <a:blip r:embed="rId2" cstate="print"/>
          <a:srcRect l="16031" r="21350" b="50000"/>
          <a:stretch>
            <a:fillRect/>
          </a:stretch>
        </p:blipFill>
        <p:spPr bwMode="auto">
          <a:xfrm>
            <a:off x="0" y="-22866"/>
            <a:ext cx="9284163" cy="700296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3944" y="121150"/>
            <a:ext cx="9284163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Для исследования морских глубин люди придумали плавательные средства</a:t>
            </a:r>
            <a:r>
              <a:rPr lang="ru-RU" sz="2000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ru-RU" alt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со стальными</a:t>
            </a:r>
            <a:r>
              <a:rPr lang="ru-RU" alt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 </a:t>
            </a:r>
            <a:r>
              <a:rPr lang="ru-RU" alt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стенками</a:t>
            </a:r>
            <a:r>
              <a:rPr lang="ru-RU" alt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 и </a:t>
            </a:r>
            <a:endParaRPr lang="ru-RU" altLang="ru-RU" sz="1900" b="1" dirty="0" smtClean="0">
              <a:solidFill>
                <a:srgbClr val="171512"/>
              </a:solidFill>
              <a:latin typeface="Segoe Print" panose="02000600000000000000" pitchFamily="2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окнами-иллюминаторами</a:t>
            </a:r>
            <a:r>
              <a:rPr lang="ru-RU" alt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 из толстого закаленного стекла, </a:t>
            </a:r>
            <a:endParaRPr lang="ru-RU" altLang="ru-RU" sz="1900" b="1" dirty="0" smtClean="0">
              <a:solidFill>
                <a:srgbClr val="171512"/>
              </a:solidFill>
              <a:latin typeface="Segoe Print" panose="02000600000000000000" pitchFamily="2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через</a:t>
            </a:r>
            <a:r>
              <a:rPr lang="ru-RU" alt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 которые </a:t>
            </a:r>
            <a:r>
              <a:rPr lang="ru-RU" alt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  можно наблюдать</a:t>
            </a:r>
            <a:r>
              <a:rPr lang="ru-RU" alt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 подводную </a:t>
            </a:r>
            <a:r>
              <a:rPr lang="ru-RU" alt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обстановку.</a:t>
            </a:r>
            <a:endParaRPr lang="ru-RU" sz="1900" b="1" dirty="0">
              <a:solidFill>
                <a:srgbClr val="171512"/>
              </a:solidFill>
              <a:latin typeface="Segoe Print" panose="02000600000000000000" pitchFamily="2" charset="0"/>
            </a:endParaRPr>
          </a:p>
        </p:txBody>
      </p:sp>
      <p:pic>
        <p:nvPicPr>
          <p:cNvPr id="7" name="Picture 8" descr="batiskaf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00733" y="5166440"/>
            <a:ext cx="1492782" cy="1666814"/>
          </a:xfrm>
          <a:prstGeom prst="rect">
            <a:avLst/>
          </a:prstGeom>
          <a:noFill/>
        </p:spPr>
      </p:pic>
      <p:pic>
        <p:nvPicPr>
          <p:cNvPr id="8" name="Picture 9" descr="18424-004-8BE2037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7819" y="1766850"/>
            <a:ext cx="2555875" cy="2235200"/>
          </a:xfrm>
          <a:prstGeom prst="rect">
            <a:avLst/>
          </a:prstGeom>
          <a:noFill/>
        </p:spPr>
      </p:pic>
      <p:pic>
        <p:nvPicPr>
          <p:cNvPr id="9" name="Picture 10" descr="bathysphere_ext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70444" y="5057775"/>
            <a:ext cx="3240088" cy="1800225"/>
          </a:xfrm>
          <a:prstGeom prst="rect">
            <a:avLst/>
          </a:prstGeom>
          <a:noFill/>
        </p:spPr>
      </p:pic>
      <p:pic>
        <p:nvPicPr>
          <p:cNvPr id="10" name="Picture 11" descr="080ilshvf5x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783716" y="5057775"/>
            <a:ext cx="3160958" cy="1826693"/>
          </a:xfrm>
          <a:prstGeom prst="rect">
            <a:avLst/>
          </a:prstGeom>
          <a:noFill/>
        </p:spPr>
      </p:pic>
      <p:pic>
        <p:nvPicPr>
          <p:cNvPr id="11" name="Picture 12" descr="4714-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37319" y="1749553"/>
            <a:ext cx="2382392" cy="2251361"/>
          </a:xfrm>
          <a:prstGeom prst="rect">
            <a:avLst/>
          </a:prstGeom>
          <a:noFill/>
        </p:spPr>
      </p:pic>
      <p:pic>
        <p:nvPicPr>
          <p:cNvPr id="12" name="Picture 13" descr="25774133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24615" y="1398423"/>
            <a:ext cx="1957388" cy="2885336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25104" y="4327557"/>
            <a:ext cx="9284163" cy="105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БАТИСФЕРУ опускают с подводного судна с помощью </a:t>
            </a:r>
            <a:r>
              <a:rPr 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троса для</a:t>
            </a:r>
            <a:r>
              <a:rPr lang="ru-RU" sz="2000" b="1" dirty="0" smtClean="0"/>
              <a:t> </a:t>
            </a:r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погружения на глубину 165м – 1км.</a:t>
            </a:r>
          </a:p>
          <a:p>
            <a:pPr algn="ctr">
              <a:spcBef>
                <a:spcPct val="20000"/>
              </a:spcBef>
            </a:pPr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31168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://tretyakovka.com/_data/objects/0000/4364/icon.jpg"/>
          <p:cNvPicPr>
            <a:picLocks noChangeAspect="1" noChangeArrowheads="1"/>
          </p:cNvPicPr>
          <p:nvPr/>
        </p:nvPicPr>
        <p:blipFill>
          <a:blip r:embed="rId2" cstate="print"/>
          <a:srcRect l="16031" r="21350" b="50000"/>
          <a:stretch>
            <a:fillRect/>
          </a:stretch>
        </p:blipFill>
        <p:spPr bwMode="auto">
          <a:xfrm>
            <a:off x="0" y="0"/>
            <a:ext cx="9284163" cy="7002966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1456" y="672279"/>
            <a:ext cx="9284162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состоит </a:t>
            </a:r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из стального поплавка, заполненного для создания положительной плавучести бензином, и жестко соединенного с ним прочного стального пустотелого шара — гондолы (аналог батисферы), в которой в условиях нормального атмосферного давления находятся аппаратура, пульты управления и экипаж. Движется батискаф с помощью гребных винтов, приводимых в движение электромоторами.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915816" y="-125479"/>
            <a:ext cx="313579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6000" b="1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latin typeface="Monotype Corsiva" pitchFamily="66" charset="0"/>
                <a:ea typeface="+mj-ea"/>
                <a:cs typeface="+mj-cs"/>
              </a:rPr>
              <a:t>Батискаф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867" y="2771460"/>
            <a:ext cx="2706949" cy="18145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299" y="4869310"/>
            <a:ext cx="2555776" cy="1916832"/>
          </a:xfrm>
          <a:prstGeom prst="rect">
            <a:avLst/>
          </a:prstGeom>
        </p:spPr>
      </p:pic>
      <p:pic>
        <p:nvPicPr>
          <p:cNvPr id="2052" name="Picture 4" descr="Батискаф (Bathyscaphe)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94" t="17194" r="5501"/>
          <a:stretch/>
        </p:blipFill>
        <p:spPr bwMode="auto">
          <a:xfrm>
            <a:off x="6423086" y="2738340"/>
            <a:ext cx="2580294" cy="1921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ttp://www.video-rama.ru/upload/video/thumbs/medium/2013/02/21/dmitry-ershov-bathyscaphe1361462371-51264463aa801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4" r="4978" b="14989"/>
          <a:stretch/>
        </p:blipFill>
        <p:spPr bwMode="auto">
          <a:xfrm>
            <a:off x="6423086" y="4970578"/>
            <a:ext cx="2558622" cy="1785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Mir front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8342" y="2961350"/>
            <a:ext cx="2299460" cy="3065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915816" y="6107593"/>
            <a:ext cx="3507691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Российский глубоководный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 </a:t>
            </a:r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аппарат </a:t>
            </a:r>
            <a:r>
              <a:rPr 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«МИР»</a:t>
            </a:r>
            <a:endParaRPr lang="ru-RU" sz="1900" b="1" dirty="0">
              <a:solidFill>
                <a:srgbClr val="171512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2411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tretyakovka.com/_data/objects/0000/4364/icon.jpg"/>
          <p:cNvPicPr>
            <a:picLocks noChangeAspect="1" noChangeArrowheads="1"/>
          </p:cNvPicPr>
          <p:nvPr/>
        </p:nvPicPr>
        <p:blipFill>
          <a:blip r:embed="rId2" cstate="print"/>
          <a:srcRect l="16031" r="21350" b="50000"/>
          <a:stretch>
            <a:fillRect/>
          </a:stretch>
        </p:blipFill>
        <p:spPr bwMode="auto">
          <a:xfrm>
            <a:off x="1000" y="4536"/>
            <a:ext cx="9144000" cy="7002966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28561" y="2866420"/>
            <a:ext cx="2907942" cy="251634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214245" y="2879426"/>
            <a:ext cx="2754276" cy="249033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36196"/>
            <a:ext cx="9145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5400" b="1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latin typeface="Monotype Corsiva" pitchFamily="66" charset="0"/>
                <a:ea typeface="+mj-ea"/>
                <a:cs typeface="+mj-cs"/>
              </a:rPr>
              <a:t>глубоководный аппарат </a:t>
            </a:r>
            <a:r>
              <a:rPr lang="ru-RU" sz="5400" b="1" dirty="0" smtClean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latin typeface="Monotype Corsiva" pitchFamily="66" charset="0"/>
                <a:ea typeface="+mj-ea"/>
                <a:cs typeface="+mj-cs"/>
              </a:rPr>
              <a:t>«</a:t>
            </a:r>
            <a:r>
              <a:rPr lang="ru-RU" sz="5400" b="1" dirty="0" err="1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latin typeface="Monotype Corsiva" pitchFamily="66" charset="0"/>
                <a:ea typeface="+mj-ea"/>
                <a:cs typeface="+mj-cs"/>
              </a:rPr>
              <a:t>Алвин</a:t>
            </a:r>
            <a:r>
              <a:rPr lang="ru-RU" sz="5400" b="1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latin typeface="Monotype Corsiva" pitchFamily="66" charset="0"/>
                <a:ea typeface="+mj-ea"/>
                <a:cs typeface="+mj-cs"/>
              </a:rPr>
              <a:t>»</a:t>
            </a:r>
          </a:p>
        </p:txBody>
      </p:sp>
      <p:pic>
        <p:nvPicPr>
          <p:cNvPr id="8" name="Picture 2" descr="Батискаф (Bathyscaphe)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2"/>
          <a:stretch/>
        </p:blipFill>
        <p:spPr bwMode="auto">
          <a:xfrm>
            <a:off x="3055538" y="1200445"/>
            <a:ext cx="3001008" cy="2457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-139163" y="815724"/>
            <a:ext cx="9284163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На этот аппарат совершила нападение рыба-меч на глубине 610 м.</a:t>
            </a:r>
            <a:endParaRPr lang="ru-RU" sz="1900" b="1" dirty="0">
              <a:solidFill>
                <a:srgbClr val="171512"/>
              </a:solidFill>
              <a:latin typeface="Segoe Print" panose="02000600000000000000" pitchFamily="2" charset="0"/>
            </a:endParaRPr>
          </a:p>
        </p:txBody>
      </p:sp>
      <p:pic>
        <p:nvPicPr>
          <p:cNvPr id="3078" name="Picture 6" descr="http://www.pd4pic.com/images/cartoon-fish-sword-ocean-animal-sea-swordfish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8880" y="1235352"/>
            <a:ext cx="2803119" cy="140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ttp://www.pd4pic.com/images/cartoon-fish-sword-ocean-animal-sea-swordfish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738" y="1262800"/>
            <a:ext cx="2862637" cy="140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52738" y="5703717"/>
            <a:ext cx="9111999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С помощью </a:t>
            </a:r>
            <a:r>
              <a:rPr 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таких </a:t>
            </a:r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удивительных, похожих на космические корабли </a:t>
            </a:r>
            <a:r>
              <a:rPr lang="ru-RU" sz="1900" b="1" dirty="0" smtClean="0">
                <a:solidFill>
                  <a:srgbClr val="171512"/>
                </a:solidFill>
                <a:latin typeface="Segoe Print" panose="02000600000000000000" pitchFamily="2" charset="0"/>
              </a:rPr>
              <a:t>подводных аппаратов </a:t>
            </a:r>
            <a:r>
              <a:rPr lang="ru-RU" sz="1900" b="1" dirty="0">
                <a:solidFill>
                  <a:srgbClr val="171512"/>
                </a:solidFill>
                <a:latin typeface="Segoe Print" panose="02000600000000000000" pitchFamily="2" charset="0"/>
              </a:rPr>
              <a:t>человек может погрузиться в океанские пучины для научных наблюдений и познания загадочных глубин Мирового океана. </a:t>
            </a:r>
          </a:p>
        </p:txBody>
      </p:sp>
    </p:spTree>
    <p:extLst>
      <p:ext uri="{BB962C8B-B14F-4D97-AF65-F5344CB8AC3E}">
        <p14:creationId xmlns:p14="http://schemas.microsoft.com/office/powerpoint/2010/main" val="3947665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736</TotalTime>
  <Words>905</Words>
  <Application>Microsoft Office PowerPoint</Application>
  <PresentationFormat>Экран (4:3)</PresentationFormat>
  <Paragraphs>111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4" baseType="lpstr">
      <vt:lpstr>Arial</vt:lpstr>
      <vt:lpstr>Book Antiqua</vt:lpstr>
      <vt:lpstr>Calibri</vt:lpstr>
      <vt:lpstr>Helvetica</vt:lpstr>
      <vt:lpstr>Monotype Corsiva</vt:lpstr>
      <vt:lpstr>Segoe Print</vt:lpstr>
      <vt:lpstr>Times New Roman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user</cp:lastModifiedBy>
  <cp:revision>76</cp:revision>
  <dcterms:created xsi:type="dcterms:W3CDTF">2016-10-23T17:02:06Z</dcterms:created>
  <dcterms:modified xsi:type="dcterms:W3CDTF">2018-05-06T11:29:58Z</dcterms:modified>
</cp:coreProperties>
</file>