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71" r:id="rId4"/>
    <p:sldId id="277" r:id="rId5"/>
    <p:sldId id="260" r:id="rId6"/>
    <p:sldId id="274" r:id="rId7"/>
    <p:sldId id="276" r:id="rId8"/>
    <p:sldId id="278" r:id="rId9"/>
    <p:sldId id="261" r:id="rId10"/>
    <p:sldId id="281" r:id="rId11"/>
    <p:sldId id="291" r:id="rId12"/>
    <p:sldId id="292" r:id="rId13"/>
    <p:sldId id="293" r:id="rId14"/>
    <p:sldId id="294" r:id="rId15"/>
    <p:sldId id="295" r:id="rId16"/>
    <p:sldId id="296" r:id="rId17"/>
    <p:sldId id="283" r:id="rId18"/>
    <p:sldId id="282" r:id="rId19"/>
    <p:sldId id="262" r:id="rId20"/>
    <p:sldId id="275" r:id="rId21"/>
    <p:sldId id="289" r:id="rId22"/>
    <p:sldId id="290" r:id="rId23"/>
    <p:sldId id="280" r:id="rId24"/>
    <p:sldId id="288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183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gif"/><Relationship Id="rId7" Type="http://schemas.openxmlformats.org/officeDocument/2006/relationships/image" Target="../media/image121.png"/><Relationship Id="rId12" Type="http://schemas.openxmlformats.org/officeDocument/2006/relationships/image" Target="../media/image1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1artfoto.ru/podvodnyi_mir/735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413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http://images.clipartpanda.com/submarine-clipart-submarine_cute_yellow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5913">
            <a:off x="6534401" y="2242091"/>
            <a:ext cx="2479468" cy="2276989"/>
          </a:xfrm>
          <a:prstGeom prst="rect">
            <a:avLst/>
          </a:prstGeom>
          <a:noFill/>
        </p:spPr>
      </p:pic>
      <p:pic>
        <p:nvPicPr>
          <p:cNvPr id="16389" name="Picture 5" descr="C:\Users\Пользователь\Desktop\скат\1809163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94" y="5259229"/>
            <a:ext cx="1296144" cy="1470446"/>
          </a:xfrm>
          <a:prstGeom prst="rect">
            <a:avLst/>
          </a:prstGeom>
          <a:noFill/>
        </p:spPr>
      </p:pic>
      <p:pic>
        <p:nvPicPr>
          <p:cNvPr id="16390" name="Picture 6" descr="C:\Users\Пользователь\Desktop\скат\Dolphin%20PNG%20Clipart%2043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405" y="1544566"/>
            <a:ext cx="1930776" cy="2655812"/>
          </a:xfrm>
          <a:prstGeom prst="rect">
            <a:avLst/>
          </a:prstGeom>
          <a:noFill/>
        </p:spPr>
      </p:pic>
      <p:pic>
        <p:nvPicPr>
          <p:cNvPr id="16394" name="Picture 10" descr="http://img-fotki.yandex.ru/get/6400/160878850.3df/0_85898_81463f55_X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50022" y="3867247"/>
            <a:ext cx="2144162" cy="164068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803" y="4972670"/>
            <a:ext cx="1792488" cy="1792488"/>
          </a:xfrm>
          <a:prstGeom prst="rect">
            <a:avLst/>
          </a:prstGeom>
        </p:spPr>
      </p:pic>
      <p:pic>
        <p:nvPicPr>
          <p:cNvPr id="1026" name="Picture 2" descr="http://pics.clipartpng.com/idownload-image.php?file=Skate_Fish_PNG_Clipart-45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177" y="4813015"/>
            <a:ext cx="3149239" cy="18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vectorhq.com/images/previews/3eb/submarine-psd-43199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61" y="2966891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-210415" y="191613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АКВАТИКА</a:t>
            </a:r>
            <a:endParaRPr lang="ru-RU" sz="8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4173" y="61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</a:t>
            </a:r>
            <a:r>
              <a:rPr lang="ru-RU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детский сад № </a:t>
            </a:r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531</a:t>
            </a:r>
          </a:p>
          <a:p>
            <a:pPr algn="ctr"/>
            <a:r>
              <a:rPr lang="ru-RU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</a:t>
            </a:r>
            <a:endParaRPr lang="ru-RU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-9287" y="0"/>
            <a:ext cx="9144000" cy="700296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78" y="3851662"/>
            <a:ext cx="1677566" cy="16775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9287" y="908351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Морские глубины полны удивительных тайн и их населяют не менее удивительные живые существа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196"/>
            <a:ext cx="914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Обитатели морских  глубин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32" flipH="1">
            <a:off x="6296412" y="2061499"/>
            <a:ext cx="2205004" cy="1131902"/>
          </a:xfrm>
          <a:prstGeom prst="rect">
            <a:avLst/>
          </a:prstGeom>
        </p:spPr>
      </p:pic>
      <p:pic>
        <p:nvPicPr>
          <p:cNvPr id="5122" name="Picture 2" descr="http://s4.pic4you.ru/y2014/08-02/12216/45267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613" flipH="1">
            <a:off x="451808" y="2040956"/>
            <a:ext cx="1794599" cy="137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455">
            <a:off x="868798" y="4067636"/>
            <a:ext cx="1986721" cy="2069501"/>
          </a:xfrm>
          <a:prstGeom prst="rect">
            <a:avLst/>
          </a:prstGeom>
        </p:spPr>
      </p:pic>
      <p:pic>
        <p:nvPicPr>
          <p:cNvPr id="5124" name="Picture 4" descr="http://images.clipartpanda.com/cute-sea-turtle-clipart-Green-Sea-Turtle-Clip-A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6210" flipH="1" flipV="1">
            <a:off x="4350416" y="4412382"/>
            <a:ext cx="2236535" cy="167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77" y="650002"/>
            <a:ext cx="4762500" cy="4762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55" y="5332021"/>
            <a:ext cx="1187149" cy="11871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407"/>
            <a:ext cx="9145000" cy="10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13574" y="-72483"/>
            <a:ext cx="9144000" cy="700296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" y="1297904"/>
            <a:ext cx="2139923" cy="2099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12" y="1357195"/>
            <a:ext cx="1854196" cy="1253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06" y="1237219"/>
            <a:ext cx="2132856" cy="21328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9" y="4865594"/>
            <a:ext cx="2510786" cy="1592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91" y="1345206"/>
            <a:ext cx="1679106" cy="12656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08" y="3049287"/>
            <a:ext cx="1624787" cy="1295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85" y="4843471"/>
            <a:ext cx="2037086" cy="138664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798" y="560111"/>
            <a:ext cx="90972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Крабы обитают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в морях, пресных водоемах и на суше.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Некоторые достигают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огромных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размеров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 размахом ног до 4 м.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6798" y="-72484"/>
            <a:ext cx="9110776" cy="7887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КРАБ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8196" name="Picture 4" descr="http://www.animalsglobe.ru/wp-content/uploads/2014/07/kra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00092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649" y="3478356"/>
            <a:ext cx="210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Кокосовый краб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677266" y="4361062"/>
            <a:ext cx="2321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Краб-отшельник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676556" y="2622423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Манящий краб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69023" y="6575999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Краб Йети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08411" y="6273600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Японский краб-паук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992986" y="6488668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Китайский </a:t>
            </a:r>
            <a:r>
              <a:rPr lang="ru-RU" b="1" dirty="0" err="1" smtClean="0">
                <a:solidFill>
                  <a:srgbClr val="171512"/>
                </a:solidFill>
                <a:latin typeface="Segoe Print" panose="02000600000000000000" pitchFamily="2" charset="0"/>
              </a:rPr>
              <a:t>мохнорукий</a:t>
            </a:r>
            <a:endParaRPr lang="ru-RU" dirty="0"/>
          </a:p>
        </p:txBody>
      </p:sp>
      <p:pic>
        <p:nvPicPr>
          <p:cNvPr id="8198" name="Picture 6" descr="http://www.animalsglobe.ru/wp-content/uploads/2014/07/krab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86" y="3063539"/>
            <a:ext cx="1771622" cy="118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727592" y="4361062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Краб-солдат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807029" y="3491743"/>
            <a:ext cx="210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Кокосовый краб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9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0" y="3982654"/>
            <a:ext cx="1467268" cy="1422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61" y="3982654"/>
            <a:ext cx="1483922" cy="1683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259" y="4566837"/>
            <a:ext cx="2866927" cy="2133160"/>
          </a:xfrm>
          <a:prstGeom prst="rect">
            <a:avLst/>
          </a:prstGeom>
        </p:spPr>
      </p:pic>
      <p:pic>
        <p:nvPicPr>
          <p:cNvPr id="19" name="Picture 2" descr="http://www.animalsglobe.ru/wp-content/uploads/2014/07/krab-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61" y="2208046"/>
            <a:ext cx="5412058" cy="225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14997" y="-2179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ПЯТНИСТОЛАПЫЙ СКАЛЬНЫЙ КРАБ</a:t>
            </a:r>
            <a:endParaRPr lang="ru-RU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998" y="1170634"/>
            <a:ext cx="91439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Крабы имеют особую походку, они двигаются не прямо, а боком. Несмотря на такой способ передвижения, крабы могут достаточно быстро бегать.</a:t>
            </a:r>
          </a:p>
        </p:txBody>
      </p:sp>
    </p:spTree>
    <p:extLst>
      <p:ext uri="{BB962C8B-B14F-4D97-AF65-F5344CB8AC3E}">
        <p14:creationId xmlns:p14="http://schemas.microsoft.com/office/powerpoint/2010/main" val="8721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-10186" y="-73025"/>
            <a:ext cx="9144000" cy="70029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36761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Дельфин – это не рыба, а млекопитающее животное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 У дельфинов нет ушей,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зато эти животные в совершенстве владеют </a:t>
            </a:r>
            <a:r>
              <a:rPr lang="ru-RU" sz="1900" b="1" dirty="0" err="1">
                <a:solidFill>
                  <a:srgbClr val="171512"/>
                </a:solidFill>
                <a:latin typeface="Segoe Print" panose="02000600000000000000" pitchFamily="2" charset="0"/>
              </a:rPr>
              <a:t>эхолокацией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.  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Дельфины никогда не спят.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ДЕЛЬФИН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3316" name="Picture 4" descr="http://mirfactov.com/wp-content/uploads/12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043" y="1915874"/>
            <a:ext cx="3293099" cy="18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goodnewsanimal.ru/Images/article-2008712-0CBFC62100000578-408_634x3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13635" r="10292" b="9783"/>
          <a:stretch/>
        </p:blipFill>
        <p:spPr bwMode="auto">
          <a:xfrm>
            <a:off x="253706" y="4646289"/>
            <a:ext cx="3305979" cy="18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akvanari.ru/images/21_foto-2-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47613" r="22961" b="1165"/>
          <a:stretch/>
        </p:blipFill>
        <p:spPr bwMode="auto">
          <a:xfrm>
            <a:off x="5577623" y="4667935"/>
            <a:ext cx="3293099" cy="19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ru3.anyfad.com/items/t1@19631b83-1b7c-4676-b3e3-8694e3c24923/Narvalmorskoy-edinoro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6" y="1846201"/>
            <a:ext cx="3405078" cy="18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s1.1zoom.me/big3/973/Dolphins_Water_Two_4603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6426"/>
            <a:ext cx="2932387" cy="16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9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831">
            <a:off x="1959140" y="2098964"/>
            <a:ext cx="5229225" cy="2695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3842" y="4578525"/>
            <a:ext cx="3442961" cy="1779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2464" y="4545177"/>
            <a:ext cx="3438960" cy="18568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0287" y="874193"/>
            <a:ext cx="918457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Разговаривают дельфины с помощью звуков и сигналов. 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«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Разговор» этих млекопитающих включает в себя щелканье, свист, лай, щебет.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Дельфины могут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складывать простые звуки в слова и предложения, передавая друг другу информацию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ДЕЛЬФИН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-1" y="-144966"/>
            <a:ext cx="9144001" cy="70029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4868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Морские черепахи издавна считаются символом доброжелательности и мудрости. 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Эти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животные неутомимые пловцы, 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проводят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всю свою жизнь в воде. 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На суше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черепахи неповоротливы 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и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выходят туда только для кладки яиц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М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орские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черепахи могут пользоваться для ориентации </a:t>
            </a:r>
            <a:endParaRPr lang="ru-RU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магнитным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полем земли.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ЧЕРЕПАХА МОРСКАЯ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http://animalreader.ru/wp-content/uploads/2014/10/Cheloniidae-2-e1413272441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065183"/>
            <a:ext cx="2376263" cy="17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uzikrf.ru/uploads/images/m/o/r/morskaja_cherepashka_pumping_house_remi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32252"/>
            <a:ext cx="2544217" cy="19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5/5d/BabyLoggerheadTlalcoyunq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19" y="4587408"/>
            <a:ext cx="2880320" cy="19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thailand-good.ru/wp-content/uploads/2013/03/CHerepaha-morska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39" y="2287048"/>
            <a:ext cx="2520280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funzoo.ru/uploads/posts/2009-04/1239544235_sea-turtle-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5" y="4625044"/>
            <a:ext cx="2572669" cy="19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zoopicture.ru/assets/2010/07/35677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2447"/>
          <a:stretch/>
        </p:blipFill>
        <p:spPr bwMode="auto">
          <a:xfrm>
            <a:off x="6468145" y="4587408"/>
            <a:ext cx="2448272" cy="19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1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 b="10441"/>
          <a:stretch/>
        </p:blipFill>
        <p:spPr>
          <a:xfrm>
            <a:off x="4067944" y="3964064"/>
            <a:ext cx="4896544" cy="2754709"/>
          </a:xfrm>
          <a:prstGeom prst="rect">
            <a:avLst/>
          </a:prstGeom>
        </p:spPr>
      </p:pic>
      <p:pic>
        <p:nvPicPr>
          <p:cNvPr id="15362" name="Picture 2" descr="http://aquarium-fish-home.ru/wp-content/uploads/2016/03/diving-phuket-turt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0" y="2570561"/>
            <a:ext cx="3569736" cy="267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ЧЕРЕПАХА МОРСКАЯ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350" y="662346"/>
            <a:ext cx="91107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Особенностью морских черепах является то, что ни голова, ни конечности не способны втягиваться под панцирь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Зеленая черепаха самая большая среди морских,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панцирь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её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достигает до 120 см в длину, а вес порой превышает 300 кг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  <a:r>
              <a:rPr lang="ru-RU" sz="2000" dirty="0"/>
              <a:t>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Питается зеленая черепаха в основном растительностью, изредка рыбой и морепродуктами.</a:t>
            </a:r>
          </a:p>
        </p:txBody>
      </p:sp>
    </p:spTree>
    <p:extLst>
      <p:ext uri="{BB962C8B-B14F-4D97-AF65-F5344CB8AC3E}">
        <p14:creationId xmlns:p14="http://schemas.microsoft.com/office/powerpoint/2010/main" val="11128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29552" y="73913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Наше внимание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привлекла медуза, ее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необычный внешний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вид. Тело медузы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состоит почти полностью из воды (95%) и напоминает зонтик.  Окрас медуз может быть белым, розовым, желтым, оранжевым, красным, голубым, зеленым и многоцветным.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000" y="-150646"/>
            <a:ext cx="914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МЕДУЗА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098" name="Picture 2" descr="http://animalreader.ru/wp-content/uploads/2014/02/meduzy_3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4"/>
          <a:stretch/>
        </p:blipFill>
        <p:spPr bwMode="auto">
          <a:xfrm>
            <a:off x="257604" y="2081183"/>
            <a:ext cx="2110817" cy="18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.ekabu.gpor.ru/localStorage/post/8c/9b/b4/0f/8c9bb40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7" b="8070"/>
          <a:stretch/>
        </p:blipFill>
        <p:spPr bwMode="auto">
          <a:xfrm>
            <a:off x="6756871" y="2072333"/>
            <a:ext cx="2099344" cy="18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aquarium-vl.ru/uploads/uploaded_images/pictures/Plants/Giant_jellyfish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9" y="4777122"/>
            <a:ext cx="3732032" cy="1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vev.ru/wp-content/uploads/2014/12/underwater-jellyfish-alexander-semenov-aquatis-22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28" y="2075509"/>
            <a:ext cx="2741439" cy="18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world.ru/wp-content/uploads/2014/08/meduza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9"/>
          <a:stretch/>
        </p:blipFill>
        <p:spPr bwMode="auto">
          <a:xfrm>
            <a:off x="469063" y="4923318"/>
            <a:ext cx="2086713" cy="17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otvet.imgsmail.ru/download/186838747_02f68151839c88738cab3a88ad4a0215_8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21" y="4898324"/>
            <a:ext cx="1849203" cy="17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9553" y="405291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Эти удивительные животные живут только в солёной воде, а потому их можно встретить во всех океанах и морях</a:t>
            </a:r>
          </a:p>
        </p:txBody>
      </p:sp>
    </p:spTree>
    <p:extLst>
      <p:ext uri="{BB962C8B-B14F-4D97-AF65-F5344CB8AC3E}">
        <p14:creationId xmlns:p14="http://schemas.microsoft.com/office/powerpoint/2010/main" val="3493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73" y="1450642"/>
            <a:ext cx="1505070" cy="1533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7248" y="3134981"/>
            <a:ext cx="9110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Интересно, что некоторые медузы светятся в темноте.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Медузы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, проживающие на большой глубине,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светятся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красным цветом,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а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те, что живут ближе к поверхности – голубым.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61568" y="-307881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медуза </a:t>
            </a:r>
            <a:r>
              <a:rPr lang="ru-RU" sz="5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Туритопсис</a:t>
            </a:r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5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Нутрикула</a:t>
            </a:r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2" name="Picture 2" descr="C:\Users\pc1\Desktop\P_20170131_162415_vHDR_Au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80" y="4310704"/>
            <a:ext cx="4156463" cy="23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pc1\Desktop\P_20170131_161109_vHDR_Aut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3" y="4695732"/>
            <a:ext cx="2008422" cy="16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pc1\Desktop\P_20170131_095410_vHDR_Auto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5" b="7975"/>
          <a:stretch/>
        </p:blipFill>
        <p:spPr bwMode="auto">
          <a:xfrm>
            <a:off x="7135578" y="4695732"/>
            <a:ext cx="1847110" cy="16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6"/>
          <a:stretch/>
        </p:blipFill>
        <p:spPr bwMode="auto">
          <a:xfrm>
            <a:off x="2963154" y="1216102"/>
            <a:ext cx="3129972" cy="188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7248" y="521896"/>
            <a:ext cx="9171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Обычно медузы живут от 2 месяцев до 6,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но 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медуза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err="1" smtClean="0">
                <a:solidFill>
                  <a:srgbClr val="171512"/>
                </a:solidFill>
                <a:latin typeface="Segoe Print" panose="02000600000000000000" pitchFamily="2" charset="0"/>
              </a:rPr>
              <a:t>Туритопсис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  <a:r>
              <a:rPr lang="ru-RU" sz="1900" b="1" dirty="0" err="1">
                <a:solidFill>
                  <a:srgbClr val="171512"/>
                </a:solidFill>
                <a:latin typeface="Segoe Print" panose="02000600000000000000" pitchFamily="2" charset="0"/>
              </a:rPr>
              <a:t>Нутрикула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,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никогда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не умирает и живет вечно.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25" y="1466946"/>
            <a:ext cx="1677900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61568" y="-307881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СКАТ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7248" y="521896"/>
            <a:ext cx="91712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Скаты - родственники акул, только у них нет таких острых зубов.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pic>
        <p:nvPicPr>
          <p:cNvPr id="6146" name="Picture 2" descr="http://d.120-bal.ru/pars_docs/refs/25/24892/24892_html_2aabef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76" y="907125"/>
            <a:ext cx="1667288" cy="11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333v.ru/uploads/2e/2ecc7ccf6577f494608a3e8efdc3c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3863" y="1094789"/>
            <a:ext cx="3408933" cy="18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aypic.ru/wp-content/uploads/2010/11/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05" y="2328455"/>
            <a:ext cx="1755230" cy="11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medusy.ru/diving/skat_manta/manta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4"/>
          <a:stretch/>
        </p:blipFill>
        <p:spPr bwMode="auto">
          <a:xfrm>
            <a:off x="195770" y="1094789"/>
            <a:ext cx="3048000" cy="18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kak2z.ru/my_img/img/2015/09/16/55d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26" y="4818555"/>
            <a:ext cx="1629031" cy="16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3624" y="3605054"/>
            <a:ext cx="917124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Скаты бывают разных размеров от маленьких (размером с кошку) до гигантских (как небольшой слон). Обороняются они от врагов с помощью электрических разрядов и острых ядовитых шипов.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0464">
            <a:off x="948936" y="4685734"/>
            <a:ext cx="1541666" cy="20008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5" r="23765"/>
          <a:stretch/>
        </p:blipFill>
        <p:spPr>
          <a:xfrm>
            <a:off x="6084167" y="4497275"/>
            <a:ext cx="3024337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" y="-6481"/>
            <a:ext cx="9144000" cy="700296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97164" y="2223130"/>
            <a:ext cx="23947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7900" y="1486468"/>
            <a:ext cx="54956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Вот смешной вопрос, скажете вы. </a:t>
            </a:r>
          </a:p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Нырнул, и плыви. </a:t>
            </a:r>
          </a:p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Ну, и долго ли так вы сможете плыть? </a:t>
            </a:r>
          </a:p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Наверное, минуту, от силы — две. </a:t>
            </a:r>
          </a:p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Очень опытные ныряльщики могут продлить это время, но все равно оно исчисляется минутами. </a:t>
            </a:r>
          </a:p>
          <a:p>
            <a:pPr algn="ctr"/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Как же увеличить срок пребывания под водой?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8560" y="-115532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171512"/>
                </a:solidFill>
                <a:latin typeface="Verdana" panose="020B0604030504040204" pitchFamily="34" charset="0"/>
              </a:rPr>
              <a:t>МОЖНО ЛИ ПЛАВАТЬ ПОД ВОДОЙ? </a:t>
            </a:r>
            <a:endParaRPr lang="ru-RU" b="1" i="1" dirty="0"/>
          </a:p>
        </p:txBody>
      </p:sp>
      <p:pic>
        <p:nvPicPr>
          <p:cNvPr id="7176" name="Picture 8" descr="http://loveferrari.l.o.pic.centerblog.net/cf79cec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93418" y="1473979"/>
            <a:ext cx="1766498" cy="26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clipartster.com/images/265/snorkel-fins-clip-art-at-clker-com-vector-clip-art-online-royalty-dQAhEz-clipar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6" y="1336673"/>
            <a:ext cx="1737206" cy="17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eclipart.com/gimg/8E02124146AFA11A/Transparent_Snorkel_Mask_Clipar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36" y="1099544"/>
            <a:ext cx="1607175" cy="225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clipartkid.com/images/761/submarine10-GJqSO4-clipar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6749" y="4754257"/>
            <a:ext cx="2507756" cy="19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clipartlord.com/wp-content/uploads/2014/07/submarine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39116" y="5237643"/>
            <a:ext cx="4353095" cy="14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84083" y="21895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Можно ли плавать под водой?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477041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ЗДЕСЬ НЕ ОБОЙТИСЬ БЕЗ КАКИХ-НИБУДЬ </a:t>
            </a:r>
            <a:endParaRPr lang="ru-RU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ИЗОБРЕТЕНИЙ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9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0"/>
            <a:ext cx="9284163" cy="700296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65" y="2388063"/>
            <a:ext cx="1096740" cy="939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344" y="4010392"/>
            <a:ext cx="4104456" cy="2727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5848" y="4045168"/>
            <a:ext cx="3888432" cy="2670313"/>
          </a:xfrm>
          <a:prstGeom prst="rect">
            <a:avLst/>
          </a:prstGeom>
        </p:spPr>
      </p:pic>
      <p:pic>
        <p:nvPicPr>
          <p:cNvPr id="15" name="Picture 14" descr="http://animalsfoto.com/photo/22/22ade2533b67227586cc8c40d64df57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3477" r="3145" b="4991"/>
          <a:stretch/>
        </p:blipFill>
        <p:spPr bwMode="auto">
          <a:xfrm>
            <a:off x="5724128" y="2286820"/>
            <a:ext cx="259225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-70082" y="-26249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СКАТ-ХВОСТОКОЛ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Хвостокол-рыба-Образ-жизни-и-среда-обитания-хвостокола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" y="2267906"/>
            <a:ext cx="2445232" cy="16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885540"/>
            <a:ext cx="927617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Отличительной особенностью синего </a:t>
            </a:r>
            <a:r>
              <a:rPr lang="ru-RU" sz="1900" b="1" dirty="0" err="1">
                <a:solidFill>
                  <a:srgbClr val="171512"/>
                </a:solidFill>
                <a:latin typeface="Segoe Print" panose="02000600000000000000" pitchFamily="2" charset="0"/>
              </a:rPr>
              <a:t>хвостокола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является не только его ровный фиолетовый цвет тела. Но и способ перемещения в толще воды. Если другие скаты этого вида волнообразно двигают краями диска, то этот взмахивает «крыльями», как птица.</a:t>
            </a:r>
          </a:p>
        </p:txBody>
      </p:sp>
    </p:spTree>
    <p:extLst>
      <p:ext uri="{BB962C8B-B14F-4D97-AF65-F5344CB8AC3E}">
        <p14:creationId xmlns:p14="http://schemas.microsoft.com/office/powerpoint/2010/main" val="25020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0"/>
            <a:ext cx="9144000" cy="700296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РЫБА-УДИЛЬЩИК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48" name="Picture 8" descr="http://www.zoopicture.ru/assets/2011/08/angler_fish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982" r="1266" b="2385"/>
          <a:stretch/>
        </p:blipFill>
        <p:spPr bwMode="auto">
          <a:xfrm>
            <a:off x="1907704" y="2857737"/>
            <a:ext cx="5904656" cy="37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350" y="818207"/>
            <a:ext cx="91107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Голова рыбы имеет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отросток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, который используется ею в качестве приманки для рыб. Это передняя часть спинного плавника. Она висит в виде «удочки» прямо над пастью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Их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длина может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быть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от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9 см.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до 1 м, с весом тела до 45 кг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 Живет эта рыба на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глубинах до 600 м с широким диапазоном температуры воды (0 – 20 °C). </a:t>
            </a:r>
          </a:p>
        </p:txBody>
      </p:sp>
    </p:spTree>
    <p:extLst>
      <p:ext uri="{BB962C8B-B14F-4D97-AF65-F5344CB8AC3E}">
        <p14:creationId xmlns:p14="http://schemas.microsoft.com/office/powerpoint/2010/main" val="32642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0"/>
            <a:ext cx="9144000" cy="7002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-1799" r="21662" b="1799"/>
          <a:stretch/>
        </p:blipFill>
        <p:spPr>
          <a:xfrm>
            <a:off x="395536" y="4252730"/>
            <a:ext cx="3240360" cy="2338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3800" r="14563" b="3800"/>
          <a:stretch/>
        </p:blipFill>
        <p:spPr>
          <a:xfrm flipH="1">
            <a:off x="5436096" y="4362784"/>
            <a:ext cx="3312368" cy="21181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РЫБА-УДИЛЬЩИК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44" name="Picture 4" descr="http://animalworld.com.ua/images/2009/November_09/Akva/Glubina/Glubok_ribi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4356"/>
            <a:ext cx="3270439" cy="21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7924" y="604378"/>
            <a:ext cx="91513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"Удочка" есть только у самок. </a:t>
            </a:r>
          </a:p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Удильщик может регулировать свечение. Поев, он временно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пережимает кровеносные сосуды, ведущие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к приманке,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и фонарик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гаснет.</a:t>
            </a:r>
          </a:p>
        </p:txBody>
      </p:sp>
    </p:spTree>
    <p:extLst>
      <p:ext uri="{BB962C8B-B14F-4D97-AF65-F5344CB8AC3E}">
        <p14:creationId xmlns:p14="http://schemas.microsoft.com/office/powerpoint/2010/main" val="38729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144966"/>
            <a:ext cx="9144000" cy="7002966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РЫБА - ЛЯГУШКА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6398" name="Picture 14" descr="http://ianimal.ru/wp-content/uploads/2010/11/ruba-lyagyshka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4313" r="11162" b="9352"/>
          <a:stretch/>
        </p:blipFill>
        <p:spPr bwMode="auto">
          <a:xfrm>
            <a:off x="696900" y="2603715"/>
            <a:ext cx="246814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s://i.sakh.com/b/4/2/4/4/4244f83ce87ade4af7cbc22b052fed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1"/>
          <a:stretch/>
        </p:blipFill>
        <p:spPr bwMode="auto">
          <a:xfrm>
            <a:off x="6383059" y="4813677"/>
            <a:ext cx="2462365" cy="17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://www.fish-product.ru/useruploads/images/Yellow-frog-fis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9" b="18228"/>
          <a:stretch/>
        </p:blipFill>
        <p:spPr bwMode="auto">
          <a:xfrm>
            <a:off x="3638231" y="3428256"/>
            <a:ext cx="2452739" cy="20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://greenword.ru/images/psychedelic-frogfish/psy-fish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45" y="2598857"/>
            <a:ext cx="2421419" cy="18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81738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Эта рыба «родственница» рыбы-удильщика. А вот чешуи у этой рыбки вообще нет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 Эта рыба не плавает, а «ходит» по дну, двигая плавниками, как ножками. В отличие от других рыб она может издавать звуки : то свист, то хрипение, то противный скрежет. Так рыба-лягушка сообщает другим обитателям, </a:t>
            </a: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что территория занята.   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pic>
        <p:nvPicPr>
          <p:cNvPr id="16406" name="Picture 22" descr="http://s2.fotokto.ru/photo/full/255/25544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1" y="4813677"/>
            <a:ext cx="2736304" cy="17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-33224" y="0"/>
            <a:ext cx="9144000" cy="7002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076" y="1801154"/>
            <a:ext cx="3013779" cy="3363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128" y="1774754"/>
            <a:ext cx="3084893" cy="3390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42293"/>
            <a:ext cx="9110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Это единственное известное на сегодняшний день земноводное, которое может некоторое время находиться в морской воде.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Она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охотится на мелких крабов и пробыть в морской воде может сколько угодно.  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7350" y="-144966"/>
            <a:ext cx="9110776" cy="981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КРАБОЯДНАЯ ЛЯГУШКА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Picture 10" descr="Fejer cancri 050403 002 td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9"/>
          <a:stretch/>
        </p:blipFill>
        <p:spPr bwMode="auto">
          <a:xfrm>
            <a:off x="3116340" y="4886400"/>
            <a:ext cx="2887303" cy="1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5" y="2535799"/>
            <a:ext cx="256827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Лягушки не пьют воду обычным способом, они всасывают ее через кожу.</a:t>
            </a:r>
          </a:p>
        </p:txBody>
      </p:sp>
    </p:spTree>
    <p:extLst>
      <p:ext uri="{BB962C8B-B14F-4D97-AF65-F5344CB8AC3E}">
        <p14:creationId xmlns:p14="http://schemas.microsoft.com/office/powerpoint/2010/main" val="38116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690" y="-6481"/>
            <a:ext cx="9144000" cy="700296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01133" y="2015842"/>
            <a:ext cx="23947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987" y="1391290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71512"/>
                </a:solidFill>
                <a:latin typeface="Verdana" panose="020B0604030504040204" pitchFamily="34" charset="0"/>
              </a:rPr>
              <a:t>Вот </a:t>
            </a:r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смешной вопрос, скажете вы. </a:t>
            </a:r>
            <a:endParaRPr lang="ru-RU" dirty="0" smtClean="0">
              <a:solidFill>
                <a:srgbClr val="17151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rgbClr val="171512"/>
                </a:solidFill>
                <a:latin typeface="Verdana" panose="020B0604030504040204" pitchFamily="34" charset="0"/>
              </a:rPr>
              <a:t>Нырнул</a:t>
            </a:r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, и плыви. </a:t>
            </a:r>
            <a:endParaRPr lang="ru-RU" dirty="0" smtClean="0">
              <a:solidFill>
                <a:srgbClr val="17151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rgbClr val="171512"/>
                </a:solidFill>
                <a:latin typeface="Verdana" panose="020B0604030504040204" pitchFamily="34" charset="0"/>
              </a:rPr>
              <a:t>Ну</a:t>
            </a:r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, и долго ли так вы сможете плыть? Наверное, минуту, от силы — две. </a:t>
            </a:r>
            <a:endParaRPr lang="ru-RU" dirty="0" smtClean="0">
              <a:solidFill>
                <a:srgbClr val="17151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rgbClr val="171512"/>
                </a:solidFill>
                <a:latin typeface="Verdana" panose="020B0604030504040204" pitchFamily="34" charset="0"/>
              </a:rPr>
              <a:t>Очень </a:t>
            </a:r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опытные ныряльщики могут продлить это время, но все равно оно исчисляется минутами. </a:t>
            </a:r>
            <a:endParaRPr lang="ru-RU" dirty="0" smtClean="0">
              <a:solidFill>
                <a:srgbClr val="17151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rgbClr val="171512"/>
                </a:solidFill>
                <a:latin typeface="Verdana" panose="020B0604030504040204" pitchFamily="34" charset="0"/>
              </a:rPr>
              <a:t>Как </a:t>
            </a:r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же увеличить срок пребывания под водой?</a:t>
            </a:r>
          </a:p>
          <a:p>
            <a:pPr algn="ctr"/>
            <a:r>
              <a:rPr lang="ru-RU" dirty="0">
                <a:solidFill>
                  <a:srgbClr val="171512"/>
                </a:solidFill>
                <a:latin typeface="Verdana" panose="020B0604030504040204" pitchFamily="34" charset="0"/>
              </a:rPr>
              <a:t>Здесь не обойтись без каких-нибудь изобретений.</a:t>
            </a:r>
            <a:endParaRPr lang="ru-RU" b="0" i="0" dirty="0">
              <a:solidFill>
                <a:srgbClr val="171512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5126" name="Picture 6" descr="http://img3.proshkolu.ru/content/media/pic/std/3000000/2957000/2956119-00a0a6a54aca5e0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422" flipH="1">
            <a:off x="3267175" y="4698756"/>
            <a:ext cx="3030306" cy="22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cliparthut.com/clip-arts/30/spaceman-clip-art-306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63" y="3787667"/>
            <a:ext cx="2097001" cy="30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340" y="158886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Можно ли плавать под водой? </a:t>
            </a:r>
          </a:p>
        </p:txBody>
      </p:sp>
      <p:pic>
        <p:nvPicPr>
          <p:cNvPr id="7174" name="Picture 6" descr="https://img-fotki.yandex.ru/get/16143/39663434.87d/0_aa549_fbcf621d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71" y="16901"/>
            <a:ext cx="1844570" cy="28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loveferrari.l.o.pic.centerblog.net/cf79cec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2" y="3688207"/>
            <a:ext cx="1835006" cy="29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clipartster.com/images/265/snorkel-fins-clip-art-at-clker-com-vector-clip-art-online-royalty-dQAhEz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" y="1129385"/>
            <a:ext cx="1737206" cy="17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eclipart.com/gimg/8E02124146AFA11A/Transparent_Snorkel_Mask_Clipa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7" y="892256"/>
            <a:ext cx="1607175" cy="225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classpic.ru/wp-content/uploads/Malenkie-golovastik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5"/>
          <a:stretch/>
        </p:blipFill>
        <p:spPr bwMode="auto">
          <a:xfrm>
            <a:off x="155575" y="4885388"/>
            <a:ext cx="2069139" cy="12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rybalka-ua.com/img/nasadki/zhivotnie_nasasdki/golovasti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89" y="4852241"/>
            <a:ext cx="2023344" cy="13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ga.co.uk/contentlibrary/saga/publishing/verticals/home-and-garden/gardening/garden-wildlife/david-chapman/amphibians/tadpole-david-champan-128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 b="11940"/>
          <a:stretch/>
        </p:blipFill>
        <p:spPr bwMode="auto">
          <a:xfrm>
            <a:off x="4505751" y="4834487"/>
            <a:ext cx="2128104" cy="13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topnauka.ru/wp-content/uploads/2014/09/wpid-lyagushka-byk-odin-iz-samyh-krupnyh-vidov-v-semeystve-nastoyaschie-lyagushki_i_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7720" r="17708" b="9218"/>
          <a:stretch/>
        </p:blipFill>
        <p:spPr bwMode="auto">
          <a:xfrm>
            <a:off x="6793771" y="4817872"/>
            <a:ext cx="2215872" cy="13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" y="-6481"/>
            <a:ext cx="9144000" cy="700296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7141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053" y="202211"/>
            <a:ext cx="911727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С давних времен человечество мечтало плавать как рыбы.  </a:t>
            </a:r>
          </a:p>
          <a:p>
            <a:pPr lvl="0" algn="ctr" eaLnBrk="1" hangingPunct="1"/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Первые подводники опускались на морское дно, 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зажав 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ногами камень, который помогал им быстрее погрузиться под воду. </a:t>
            </a:r>
            <a:endParaRPr lang="ru-RU" alt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lvl="0" algn="ctr" eaLnBrk="1" hangingPunct="1"/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Но 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даже тренированный человек может задержать дыхание только на несколько минут, поэтому долго находится под водой без специальных приспособлений, позволяющим дышать, не мог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12" name="Picture 6" descr="diving_be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595" y="2058104"/>
            <a:ext cx="3024187" cy="3678303"/>
          </a:xfrm>
          <a:prstGeom prst="rect">
            <a:avLst/>
          </a:prstGeom>
          <a:noFill/>
        </p:spPr>
      </p:pic>
      <p:pic>
        <p:nvPicPr>
          <p:cNvPr id="13" name="Picture 8" descr="ж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9153" y="2295469"/>
            <a:ext cx="2615901" cy="3203575"/>
          </a:xfrm>
          <a:prstGeom prst="rect">
            <a:avLst/>
          </a:prstGeom>
          <a:noFill/>
        </p:spPr>
      </p:pic>
      <p:pic>
        <p:nvPicPr>
          <p:cNvPr id="14" name="Picture 4" descr="Image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87" y="2257562"/>
            <a:ext cx="2560637" cy="3203575"/>
          </a:xfrm>
          <a:prstGeom prst="rect">
            <a:avLst/>
          </a:prstGeom>
          <a:noFill/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5906418"/>
            <a:ext cx="9131326" cy="9108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   Чтобы увеличить время нахождения под водой, человек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применял трубки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из тростника; кожаные мешки с запасом воздуха, «водолазный колокол».</a:t>
            </a:r>
          </a:p>
        </p:txBody>
      </p:sp>
    </p:spTree>
    <p:extLst>
      <p:ext uri="{BB962C8B-B14F-4D97-AF65-F5344CB8AC3E}">
        <p14:creationId xmlns:p14="http://schemas.microsoft.com/office/powerpoint/2010/main" val="30229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690" y="-6481"/>
            <a:ext cx="9144000" cy="700296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7141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6832" y="421794"/>
            <a:ext cx="911727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И 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вот уже  в наши дни по морским глубинам плавают тысячи кораблей разного предназначения: </a:t>
            </a:r>
            <a:endParaRPr lang="ru-RU" alt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lvl="0" algn="ctr" eaLnBrk="1" hangingPunct="1"/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одни 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защищают границы Родины, другие - обследуют океан. </a:t>
            </a:r>
          </a:p>
        </p:txBody>
      </p:sp>
      <p:pic>
        <p:nvPicPr>
          <p:cNvPr id="10" name="Picture 2" descr="новый подводный флот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70" y="1963396"/>
            <a:ext cx="3297433" cy="25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дводный флот россии 2014 г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9" y="1713398"/>
            <a:ext cx="5065401" cy="30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50" y="5175172"/>
            <a:ext cx="91446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71512"/>
                </a:solidFill>
                <a:latin typeface="Segoe Print" panose="02000600000000000000" pitchFamily="2" charset="0"/>
              </a:rPr>
              <a:t>Так, новый подводный флот России обладает спасательными глубоководными аппаратами </a:t>
            </a:r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разной </a:t>
            </a:r>
            <a:r>
              <a:rPr lang="ru-RU" sz="2000" b="1" dirty="0">
                <a:solidFill>
                  <a:srgbClr val="171512"/>
                </a:solidFill>
                <a:latin typeface="Segoe Print" panose="02000600000000000000" pitchFamily="2" charset="0"/>
              </a:rPr>
              <a:t>направленности, куда относятся как спасательная техника, так и </a:t>
            </a:r>
            <a:r>
              <a:rPr lang="ru-RU" sz="20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исследовательская.</a:t>
            </a:r>
            <a:endParaRPr lang="ru-RU" sz="20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22866"/>
            <a:ext cx="9284163" cy="7002966"/>
          </a:xfrm>
          <a:prstGeom prst="rect">
            <a:avLst/>
          </a:prstGeom>
          <a:noFill/>
        </p:spPr>
      </p:pic>
      <p:pic>
        <p:nvPicPr>
          <p:cNvPr id="2052" name="Picture 4" descr="http://diletant.media/upload/medialibrary/ab8/ab80241e9452643988cb0a85b10be36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482" y="2193403"/>
            <a:ext cx="3776089" cy="22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4260" y="141186"/>
            <a:ext cx="925252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Первый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Российский подводный аппарат появился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еще в 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18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веке.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Его придумал при Петре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I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крестьянин-самоучка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Ефим Никонов в 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1718г. </a:t>
            </a:r>
          </a:p>
          <a:p>
            <a:pPr algn="ctr"/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Такая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лодка называлась «потаенным судном», </a:t>
            </a:r>
            <a:r>
              <a:rPr lang="ru-RU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потому, что </a:t>
            </a:r>
            <a:r>
              <a:rPr lang="ru-RU" b="1" dirty="0">
                <a:solidFill>
                  <a:srgbClr val="171512"/>
                </a:solidFill>
                <a:latin typeface="Segoe Print" panose="02000600000000000000" pitchFamily="2" charset="0"/>
              </a:rPr>
              <a:t>оно должно было быть скрыто под водой и оставалось бы невидимым для потенциального врага. </a:t>
            </a:r>
            <a:endParaRPr lang="ru-RU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«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Потаенное судно» собранное из досок, медных листов и кожи больше всего напоминало бочку. </a:t>
            </a:r>
            <a:endParaRPr lang="ru-RU" dirty="0"/>
          </a:p>
        </p:txBody>
      </p:sp>
      <p:pic>
        <p:nvPicPr>
          <p:cNvPr id="2054" name="Picture 6" descr="http://diletant.media/upload/medialibrary/13d/13d05af51bda0bb1db590f4d4700cbf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3755" r="3138" b="14140"/>
          <a:stretch/>
        </p:blipFill>
        <p:spPr bwMode="auto">
          <a:xfrm>
            <a:off x="1699208" y="4926795"/>
            <a:ext cx="5760640" cy="11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4048" y="4460222"/>
            <a:ext cx="397095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«Потаенное судно» Никонова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910" y="6272268"/>
            <a:ext cx="92285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В 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1878 прошла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испытание субмарина, </a:t>
            </a:r>
            <a:endParaRPr 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построенная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Степаном </a:t>
            </a:r>
            <a:r>
              <a:rPr lang="ru-RU" sz="1900" b="1" dirty="0" err="1">
                <a:solidFill>
                  <a:srgbClr val="171512"/>
                </a:solidFill>
                <a:latin typeface="Segoe Print" panose="02000600000000000000" pitchFamily="2" charset="0"/>
              </a:rPr>
              <a:t>Двежецким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8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22866"/>
            <a:ext cx="9284163" cy="7002966"/>
          </a:xfrm>
          <a:prstGeom prst="rect">
            <a:avLst/>
          </a:prstGeom>
          <a:noFill/>
        </p:spPr>
      </p:pic>
      <p:pic>
        <p:nvPicPr>
          <p:cNvPr id="4" name="Содержимое 3" descr="DSC016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59400" y="5298869"/>
            <a:ext cx="1934463" cy="1450847"/>
          </a:xfrm>
        </p:spPr>
      </p:pic>
      <p:pic>
        <p:nvPicPr>
          <p:cNvPr id="7" name="Содержимое 3" descr="DSC01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4808" y="5322144"/>
            <a:ext cx="1937827" cy="1458413"/>
          </a:xfrm>
          <a:prstGeom prst="rect">
            <a:avLst/>
          </a:prstGeom>
        </p:spPr>
      </p:pic>
      <p:pic>
        <p:nvPicPr>
          <p:cNvPr id="8" name="Содержимое 3" descr="DSC01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956716" y="5310512"/>
            <a:ext cx="1984893" cy="14392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054" y="2451380"/>
            <a:ext cx="4793946" cy="26965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" y="-115811"/>
            <a:ext cx="928416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941 «Акула»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(конструктор </a:t>
            </a:r>
            <a:r>
              <a:rPr lang="ru-RU" sz="1900" b="1" dirty="0" err="1" smtClean="0">
                <a:solidFill>
                  <a:srgbClr val="171512"/>
                </a:solidFill>
                <a:latin typeface="Segoe Print" panose="02000600000000000000" pitchFamily="2" charset="0"/>
              </a:rPr>
              <a:t>Серге́й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  <a:r>
              <a:rPr lang="ru-RU" sz="1900" b="1" dirty="0" err="1">
                <a:solidFill>
                  <a:srgbClr val="171512"/>
                </a:solidFill>
                <a:latin typeface="Segoe Print" panose="02000600000000000000" pitchFamily="2" charset="0"/>
              </a:rPr>
              <a:t>Ники́тич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Ковалёв)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9744" y="1122333"/>
            <a:ext cx="92841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Границы России охраняют самые </a:t>
            </a:r>
            <a:r>
              <a:rPr lang="ru-RU" sz="2200" b="1" dirty="0">
                <a:solidFill>
                  <a:srgbClr val="171512"/>
                </a:solidFill>
                <a:latin typeface="Segoe Print" panose="02000600000000000000" pitchFamily="2" charset="0"/>
              </a:rPr>
              <a:t>большие в мире </a:t>
            </a:r>
            <a:endParaRPr lang="ru-RU" sz="22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2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атомные подводные лодки: глубина </a:t>
            </a:r>
            <a:r>
              <a:rPr lang="ru-RU" sz="2200" b="1" dirty="0">
                <a:solidFill>
                  <a:srgbClr val="171512"/>
                </a:solidFill>
                <a:latin typeface="Segoe Print" panose="02000600000000000000" pitchFamily="2" charset="0"/>
              </a:rPr>
              <a:t>погружения 500м., </a:t>
            </a:r>
            <a:endParaRPr lang="ru-RU" sz="22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2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автономность плавания </a:t>
            </a:r>
            <a:r>
              <a:rPr lang="ru-RU" sz="2200" b="1" dirty="0">
                <a:solidFill>
                  <a:srgbClr val="171512"/>
                </a:solidFill>
                <a:latin typeface="Segoe Print" panose="02000600000000000000" pitchFamily="2" charset="0"/>
              </a:rPr>
              <a:t>6 мес., </a:t>
            </a:r>
            <a:r>
              <a:rPr lang="ru-RU" sz="22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экипаж </a:t>
            </a:r>
            <a:r>
              <a:rPr lang="ru-RU" sz="2200" b="1" dirty="0">
                <a:solidFill>
                  <a:srgbClr val="171512"/>
                </a:solidFill>
                <a:latin typeface="Segoe Print" panose="02000600000000000000" pitchFamily="2" charset="0"/>
              </a:rPr>
              <a:t>160 чел.</a:t>
            </a:r>
          </a:p>
        </p:txBody>
      </p:sp>
      <p:pic>
        <p:nvPicPr>
          <p:cNvPr id="12296" name="Picture 8" descr="Typhoon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0" y="2538194"/>
            <a:ext cx="3499852" cy="26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Typhoon class SSBN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8" y="1994148"/>
            <a:ext cx="3499854" cy="7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DSC016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97594" y="5304580"/>
            <a:ext cx="1926848" cy="14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-22866"/>
            <a:ext cx="9284163" cy="70029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944" y="121150"/>
            <a:ext cx="928416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Для исследования морских глубин люди придумали плавательные средства</a:t>
            </a:r>
            <a:r>
              <a:rPr lang="ru-RU" sz="2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со стальными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стенками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и </a:t>
            </a:r>
            <a:endParaRPr lang="ru-RU" alt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окнами-иллюминаторами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из толстого закаленного стекла, </a:t>
            </a:r>
            <a:endParaRPr lang="ru-RU" altLang="ru-RU" sz="1900" b="1" dirty="0" smtClean="0">
              <a:solidFill>
                <a:srgbClr val="171512"/>
              </a:solidFill>
              <a:latin typeface="Segoe Print" panose="02000600000000000000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через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которые 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 можно наблюдать</a:t>
            </a:r>
            <a:r>
              <a:rPr lang="ru-RU" alt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 подводную </a:t>
            </a:r>
            <a:r>
              <a:rPr lang="ru-RU" alt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обстановку.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8" descr="batiska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0733" y="5166440"/>
            <a:ext cx="1492782" cy="1666814"/>
          </a:xfrm>
          <a:prstGeom prst="rect">
            <a:avLst/>
          </a:prstGeom>
          <a:noFill/>
        </p:spPr>
      </p:pic>
      <p:pic>
        <p:nvPicPr>
          <p:cNvPr id="8" name="Picture 9" descr="18424-004-8BE203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819" y="1766850"/>
            <a:ext cx="2555875" cy="2235200"/>
          </a:xfrm>
          <a:prstGeom prst="rect">
            <a:avLst/>
          </a:prstGeom>
          <a:noFill/>
        </p:spPr>
      </p:pic>
      <p:pic>
        <p:nvPicPr>
          <p:cNvPr id="9" name="Picture 10" descr="bathysphere_ext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0444" y="5057775"/>
            <a:ext cx="3240088" cy="1800225"/>
          </a:xfrm>
          <a:prstGeom prst="rect">
            <a:avLst/>
          </a:prstGeom>
          <a:noFill/>
        </p:spPr>
      </p:pic>
      <p:pic>
        <p:nvPicPr>
          <p:cNvPr id="10" name="Picture 11" descr="080ilshvf5x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83716" y="5057775"/>
            <a:ext cx="3160958" cy="1826693"/>
          </a:xfrm>
          <a:prstGeom prst="rect">
            <a:avLst/>
          </a:prstGeom>
          <a:noFill/>
        </p:spPr>
      </p:pic>
      <p:pic>
        <p:nvPicPr>
          <p:cNvPr id="11" name="Picture 12" descr="4714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7319" y="1749553"/>
            <a:ext cx="2382392" cy="2251361"/>
          </a:xfrm>
          <a:prstGeom prst="rect">
            <a:avLst/>
          </a:prstGeom>
          <a:noFill/>
        </p:spPr>
      </p:pic>
      <p:pic>
        <p:nvPicPr>
          <p:cNvPr id="12" name="Picture 13" descr="25774133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4615" y="1398423"/>
            <a:ext cx="1957388" cy="288533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04" y="4327557"/>
            <a:ext cx="9284163" cy="105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БАТИСФЕРУ опускают с подводного судна с помощью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троса для</a:t>
            </a:r>
            <a:r>
              <a:rPr lang="ru-RU" sz="2000" b="1" dirty="0" smtClean="0"/>
              <a:t>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погружения на глубину 165м – 1км.</a:t>
            </a:r>
          </a:p>
          <a:p>
            <a:pPr algn="ctr">
              <a:spcBef>
                <a:spcPct val="20000"/>
              </a:spcBef>
            </a:pP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1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0" y="0"/>
            <a:ext cx="9284163" cy="700296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56" y="672279"/>
            <a:ext cx="928416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состоит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из стального поплавка, заполненного для создания положительной плавучести бензином, и жестко соединенного с ним прочного стального пустотелого шара — гондолы (аналог батисферы), в которой в условиях нормального атмосферного давления находятся аппаратура, пульты управления и экипаж. Движется батискаф с помощью гребных винтов, приводимых в движение электромоторами.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-125479"/>
            <a:ext cx="31357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Батискаф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7" y="2771460"/>
            <a:ext cx="2706949" cy="1814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" y="4869310"/>
            <a:ext cx="2555776" cy="1916832"/>
          </a:xfrm>
          <a:prstGeom prst="rect">
            <a:avLst/>
          </a:prstGeom>
        </p:spPr>
      </p:pic>
      <p:pic>
        <p:nvPicPr>
          <p:cNvPr id="2052" name="Picture 4" descr="Батискаф (Bathyscaphe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t="17194" r="5501"/>
          <a:stretch/>
        </p:blipFill>
        <p:spPr bwMode="auto">
          <a:xfrm>
            <a:off x="6423086" y="2738340"/>
            <a:ext cx="2580294" cy="19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video-rama.ru/upload/video/thumbs/medium/2013/02/21/dmitry-ershov-bathyscaphe1361462371-51264463aa8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4978" b="14989"/>
          <a:stretch/>
        </p:blipFill>
        <p:spPr bwMode="auto">
          <a:xfrm>
            <a:off x="6423086" y="4970578"/>
            <a:ext cx="2558622" cy="1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ir fro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42" y="2961350"/>
            <a:ext cx="2299460" cy="30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5816" y="6107593"/>
            <a:ext cx="35076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Российский глубоководный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аппарат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«МИР»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etyakovka.com/_data/objects/0000/4364/icon.jpg"/>
          <p:cNvPicPr>
            <a:picLocks noChangeAspect="1" noChangeArrowheads="1"/>
          </p:cNvPicPr>
          <p:nvPr/>
        </p:nvPicPr>
        <p:blipFill>
          <a:blip r:embed="rId2" cstate="print"/>
          <a:srcRect l="16031" r="21350" b="50000"/>
          <a:stretch>
            <a:fillRect/>
          </a:stretch>
        </p:blipFill>
        <p:spPr bwMode="auto">
          <a:xfrm>
            <a:off x="1000" y="4536"/>
            <a:ext cx="9144000" cy="7002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561" y="2866420"/>
            <a:ext cx="2907942" cy="2516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4245" y="2879426"/>
            <a:ext cx="2754276" cy="2490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6196"/>
            <a:ext cx="914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глубоководный аппарат </a:t>
            </a:r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«</a:t>
            </a:r>
            <a:r>
              <a:rPr lang="ru-RU" sz="5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Алвин</a:t>
            </a:r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</a:p>
        </p:txBody>
      </p:sp>
      <p:pic>
        <p:nvPicPr>
          <p:cNvPr id="8" name="Picture 2" descr="Батискаф (Bathyscaphe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2"/>
          <a:stretch/>
        </p:blipFill>
        <p:spPr bwMode="auto">
          <a:xfrm>
            <a:off x="3055538" y="1200445"/>
            <a:ext cx="3001008" cy="24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39163" y="815724"/>
            <a:ext cx="928416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На этот аппарат совершила нападение рыба-меч на глубине 610 м.</a:t>
            </a:r>
            <a:endParaRPr lang="ru-RU" sz="1900" b="1" dirty="0">
              <a:solidFill>
                <a:srgbClr val="171512"/>
              </a:solidFill>
              <a:latin typeface="Segoe Print" panose="02000600000000000000" pitchFamily="2" charset="0"/>
            </a:endParaRPr>
          </a:p>
        </p:txBody>
      </p:sp>
      <p:pic>
        <p:nvPicPr>
          <p:cNvPr id="3078" name="Picture 6" descr="http://www.pd4pic.com/images/cartoon-fish-sword-ocean-animal-sea-swordfis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80" y="1235352"/>
            <a:ext cx="2803119" cy="14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pd4pic.com/images/cartoon-fish-sword-ocean-animal-sea-swordfis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38" y="1262800"/>
            <a:ext cx="2862637" cy="14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2738" y="5703717"/>
            <a:ext cx="91119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С помощью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таких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удивительных, похожих на космические корабли </a:t>
            </a:r>
            <a:r>
              <a:rPr lang="ru-RU" sz="1900" b="1" dirty="0" smtClean="0">
                <a:solidFill>
                  <a:srgbClr val="171512"/>
                </a:solidFill>
                <a:latin typeface="Segoe Print" panose="02000600000000000000" pitchFamily="2" charset="0"/>
              </a:rPr>
              <a:t>подводных аппаратов </a:t>
            </a:r>
            <a:r>
              <a:rPr lang="ru-RU" sz="1900" b="1" dirty="0">
                <a:solidFill>
                  <a:srgbClr val="171512"/>
                </a:solidFill>
                <a:latin typeface="Segoe Print" panose="02000600000000000000" pitchFamily="2" charset="0"/>
              </a:rPr>
              <a:t>человек может погрузиться в океанские пучины для научных наблюдений и познания загадочных глубин Мирового океана. </a:t>
            </a:r>
          </a:p>
        </p:txBody>
      </p:sp>
    </p:spTree>
    <p:extLst>
      <p:ext uri="{BB962C8B-B14F-4D97-AF65-F5344CB8AC3E}">
        <p14:creationId xmlns:p14="http://schemas.microsoft.com/office/powerpoint/2010/main" val="39476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905</Words>
  <Application>Microsoft Office PowerPoint</Application>
  <PresentationFormat>Экран (4:3)</PresentationFormat>
  <Paragraphs>111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Book Antiqua</vt:lpstr>
      <vt:lpstr>Calibri</vt:lpstr>
      <vt:lpstr>Helvetica</vt:lpstr>
      <vt:lpstr>Monotype Corsiva</vt:lpstr>
      <vt:lpstr>Segoe Print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76</cp:revision>
  <dcterms:created xsi:type="dcterms:W3CDTF">2016-10-23T17:02:06Z</dcterms:created>
  <dcterms:modified xsi:type="dcterms:W3CDTF">2018-05-06T11:29:58Z</dcterms:modified>
</cp:coreProperties>
</file>