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0" r:id="rId4"/>
    <p:sldId id="261" r:id="rId5"/>
    <p:sldId id="262" r:id="rId6"/>
    <p:sldId id="259" r:id="rId7"/>
    <p:sldId id="263" r:id="rId8"/>
    <p:sldId id="272" r:id="rId9"/>
    <p:sldId id="273" r:id="rId10"/>
    <p:sldId id="265" r:id="rId11"/>
    <p:sldId id="270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CC00"/>
    <a:srgbClr val="0000FF"/>
    <a:srgbClr val="3399FF"/>
    <a:srgbClr val="0066FF"/>
    <a:srgbClr val="0033CC"/>
    <a:srgbClr val="CC6600"/>
    <a:srgbClr val="FFFFCC"/>
    <a:srgbClr val="000099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Требования к условиям реализации Программы</a:t>
          </a:r>
          <a:endParaRPr lang="ru-RU" b="1" dirty="0">
            <a:solidFill>
              <a:srgbClr val="FFFF00"/>
            </a:solidFill>
          </a:endParaRPr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>
        <a:solidFill>
          <a:srgbClr val="FFC000"/>
        </a:solidFill>
        <a:ln>
          <a:solidFill>
            <a:srgbClr val="800000"/>
          </a:solidFill>
        </a:ln>
      </dgm:spPr>
      <dgm:t>
        <a:bodyPr/>
        <a:lstStyle/>
        <a:p>
          <a:endParaRPr lang="ru-RU"/>
        </a:p>
      </dgm:t>
    </dgm:pt>
    <dgm:pt modelId="{B516700D-E47E-4C4F-BE21-1669E2347D76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Требования к результатам  освоения Программы</a:t>
          </a:r>
          <a:endParaRPr lang="ru-RU" b="1" dirty="0">
            <a:solidFill>
              <a:srgbClr val="FFFF00"/>
            </a:solidFill>
          </a:endParaRPr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>
        <a:solidFill>
          <a:srgbClr val="FFC000"/>
        </a:solidFill>
        <a:ln>
          <a:solidFill>
            <a:srgbClr val="800000"/>
          </a:solidFill>
        </a:ln>
      </dgm:spPr>
      <dgm:t>
        <a:bodyPr/>
        <a:lstStyle/>
        <a:p>
          <a:endParaRPr lang="ru-RU"/>
        </a:p>
      </dgm:t>
    </dgm:pt>
    <dgm:pt modelId="{694525AA-D326-4154-B33F-E8D49532BD96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sz="2400" b="1" dirty="0" smtClean="0">
              <a:solidFill>
                <a:srgbClr val="800000"/>
              </a:solidFill>
            </a:rPr>
            <a:t>ФГОС ДО</a:t>
          </a:r>
          <a:endParaRPr lang="ru-RU" sz="2400" b="1" dirty="0">
            <a:solidFill>
              <a:srgbClr val="800000"/>
            </a:solidFill>
          </a:endParaRPr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Требования</a:t>
          </a:r>
          <a:r>
            <a:rPr lang="ru-RU" b="1" dirty="0" smtClean="0"/>
            <a:t> </a:t>
          </a:r>
          <a:r>
            <a:rPr lang="ru-RU" b="1" dirty="0" smtClean="0">
              <a:solidFill>
                <a:srgbClr val="FFFF00"/>
              </a:solidFill>
            </a:rPr>
            <a:t>к структуре Программы  и её объёму</a:t>
          </a:r>
          <a:endParaRPr lang="ru-RU" b="1" dirty="0">
            <a:solidFill>
              <a:srgbClr val="FFFF00"/>
            </a:solidFill>
          </a:endParaRPr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>
        <a:solidFill>
          <a:srgbClr val="FFC000"/>
        </a:solidFill>
        <a:ln>
          <a:solidFill>
            <a:srgbClr val="800000"/>
          </a:solidFill>
        </a:ln>
      </dgm:spPr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205676" custScaleY="187559" custLinFactX="128060" custLinFactNeighborX="200000" custLinFactNeighborY="-4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 custLinFactX="268055" custLinFactNeighborX="300000" custLinFactNeighborY="18447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206878" custScaleY="185866" custLinFactX="138067" custLinFactNeighborX="200000" custLinFactNeighborY="15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 custLinFactX="284273" custLinFactNeighborX="300000" custLinFactNeighborY="58694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220973" custScaleY="192260" custLinFactX="145115" custLinFactNeighborX="200000" custLinFactNeighborY="-60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ScaleX="118191" custScaleY="130248" custLinFactX="-100000" custLinFactNeighborX="-154454" custLinFactNeighborY="-13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25188E-4712-4496-B032-112FC1E16D85}" type="presOf" srcId="{A29566A2-EA95-469D-90E6-75CD002DD815}" destId="{280CC757-65BC-485F-BE3F-6E439F47AA1A}" srcOrd="1" destOrd="0" presId="urn:microsoft.com/office/officeart/2005/8/layout/equation2"/>
    <dgm:cxn modelId="{5AFA775F-522F-475F-A176-583DA8A21A49}" type="presOf" srcId="{3FD1579A-A343-48FE-906C-347D8B762E7D}" destId="{9FE3EAE2-0A05-43E9-8464-A89258487466}" srcOrd="0" destOrd="0" presId="urn:microsoft.com/office/officeart/2005/8/layout/equation2"/>
    <dgm:cxn modelId="{AC060F44-E748-4FC2-A229-C0A5B693CB24}" type="presOf" srcId="{3E432841-5C5E-4C0C-8EE6-C12DBC3701F0}" destId="{D5D40E27-CE8A-4187-968A-3753661DC046}" srcOrd="0" destOrd="0" presId="urn:microsoft.com/office/officeart/2005/8/layout/equation2"/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F6F73798-BDC5-4E81-9FA6-F33BC6418BF9}" type="presOf" srcId="{B516700D-E47E-4C4F-BE21-1669E2347D76}" destId="{A1A94AFC-394B-4258-9123-EC41F3990470}" srcOrd="0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B78B465D-61E1-4874-A80A-D381780C8943}" type="presOf" srcId="{A29566A2-EA95-469D-90E6-75CD002DD815}" destId="{26BD9C6F-AFE7-4D45-88CE-DF8E0B486939}" srcOrd="0" destOrd="0" presId="urn:microsoft.com/office/officeart/2005/8/layout/equation2"/>
    <dgm:cxn modelId="{E2DEB903-A204-468A-A68B-D0727C297B06}" type="presOf" srcId="{24A537EE-1A6D-444B-9D24-CAC6CAAA5C7A}" destId="{FB779BCE-EC66-42FF-BFD6-FD4065DE8501}" srcOrd="0" destOrd="0" presId="urn:microsoft.com/office/officeart/2005/8/layout/equation2"/>
    <dgm:cxn modelId="{EB1BD940-0D9C-4A16-A08F-9B1EFF291D29}" type="presOf" srcId="{31351545-5BD5-457C-8E42-B85C73FDF84D}" destId="{640351E3-B848-4324-BA76-0CD684EBFB94}" srcOrd="0" destOrd="0" presId="urn:microsoft.com/office/officeart/2005/8/layout/equation2"/>
    <dgm:cxn modelId="{3A9BE304-88A6-46D7-AD2B-89641AA0C88F}" type="presOf" srcId="{B8F1AB0B-DD5F-47E4-9C9D-D75CC49DAA73}" destId="{ACDD7255-5E51-4A45-BF23-BAB4513AF550}" srcOrd="0" destOrd="0" presId="urn:microsoft.com/office/officeart/2005/8/layout/equation2"/>
    <dgm:cxn modelId="{81EA5651-10FF-473E-A512-D6C830A9FABD}" type="presOf" srcId="{694525AA-D326-4154-B33F-E8D49532BD96}" destId="{785F0DEF-4FE0-4647-9110-DD2219E8BB2E}" srcOrd="0" destOrd="0" presId="urn:microsoft.com/office/officeart/2005/8/layout/equation2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FEB2D51A-4183-47C1-97B9-7BEA362BFE99}" type="presParOf" srcId="{ACDD7255-5E51-4A45-BF23-BAB4513AF550}" destId="{1EC4BFEE-9EFB-4446-8D64-532A00055FF4}" srcOrd="0" destOrd="0" presId="urn:microsoft.com/office/officeart/2005/8/layout/equation2"/>
    <dgm:cxn modelId="{C2FAD8E8-E634-480A-B03C-05F98BEEC277}" type="presParOf" srcId="{1EC4BFEE-9EFB-4446-8D64-532A00055FF4}" destId="{9FE3EAE2-0A05-43E9-8464-A89258487466}" srcOrd="0" destOrd="0" presId="urn:microsoft.com/office/officeart/2005/8/layout/equation2"/>
    <dgm:cxn modelId="{FDE4DB2A-56B0-4F66-BBE3-32DC2E19EDB2}" type="presParOf" srcId="{1EC4BFEE-9EFB-4446-8D64-532A00055FF4}" destId="{24DABD97-46E2-4C59-A77E-5486B9FA21AE}" srcOrd="1" destOrd="0" presId="urn:microsoft.com/office/officeart/2005/8/layout/equation2"/>
    <dgm:cxn modelId="{216962ED-4001-4F02-901C-1B7613CE7EA6}" type="presParOf" srcId="{1EC4BFEE-9EFB-4446-8D64-532A00055FF4}" destId="{D5D40E27-CE8A-4187-968A-3753661DC046}" srcOrd="2" destOrd="0" presId="urn:microsoft.com/office/officeart/2005/8/layout/equation2"/>
    <dgm:cxn modelId="{06E652C6-905A-4C6E-A69E-1175C786762B}" type="presParOf" srcId="{1EC4BFEE-9EFB-4446-8D64-532A00055FF4}" destId="{CC56AFCB-F785-42F4-9442-3D158667097F}" srcOrd="3" destOrd="0" presId="urn:microsoft.com/office/officeart/2005/8/layout/equation2"/>
    <dgm:cxn modelId="{DF28EFA1-6F2A-470A-B451-F527CEDEEE46}" type="presParOf" srcId="{1EC4BFEE-9EFB-4446-8D64-532A00055FF4}" destId="{640351E3-B848-4324-BA76-0CD684EBFB94}" srcOrd="4" destOrd="0" presId="urn:microsoft.com/office/officeart/2005/8/layout/equation2"/>
    <dgm:cxn modelId="{E429A692-25F3-4D05-803E-9F23A0CB3598}" type="presParOf" srcId="{1EC4BFEE-9EFB-4446-8D64-532A00055FF4}" destId="{CF74B9DF-89A1-4A48-AEA7-D48DD11B6892}" srcOrd="5" destOrd="0" presId="urn:microsoft.com/office/officeart/2005/8/layout/equation2"/>
    <dgm:cxn modelId="{5FFFF815-E01D-4497-BF89-5154C99C5937}" type="presParOf" srcId="{1EC4BFEE-9EFB-4446-8D64-532A00055FF4}" destId="{FB779BCE-EC66-42FF-BFD6-FD4065DE8501}" srcOrd="6" destOrd="0" presId="urn:microsoft.com/office/officeart/2005/8/layout/equation2"/>
    <dgm:cxn modelId="{FB7720C6-3919-4DFB-A7D2-EE4FDAF2AD3E}" type="presParOf" srcId="{1EC4BFEE-9EFB-4446-8D64-532A00055FF4}" destId="{14866C0E-730A-4DF7-AA87-9EAFA1A159B9}" srcOrd="7" destOrd="0" presId="urn:microsoft.com/office/officeart/2005/8/layout/equation2"/>
    <dgm:cxn modelId="{D46F0C3E-8377-4B1E-A70D-13E19BBD1547}" type="presParOf" srcId="{1EC4BFEE-9EFB-4446-8D64-532A00055FF4}" destId="{A1A94AFC-394B-4258-9123-EC41F3990470}" srcOrd="8" destOrd="0" presId="urn:microsoft.com/office/officeart/2005/8/layout/equation2"/>
    <dgm:cxn modelId="{03931451-D084-4F74-8806-B845AA69E822}" type="presParOf" srcId="{ACDD7255-5E51-4A45-BF23-BAB4513AF550}" destId="{26BD9C6F-AFE7-4D45-88CE-DF8E0B486939}" srcOrd="1" destOrd="0" presId="urn:microsoft.com/office/officeart/2005/8/layout/equation2"/>
    <dgm:cxn modelId="{213D3B0A-EE46-4C80-9496-5F1BD2948014}" type="presParOf" srcId="{26BD9C6F-AFE7-4D45-88CE-DF8E0B486939}" destId="{280CC757-65BC-485F-BE3F-6E439F47AA1A}" srcOrd="0" destOrd="0" presId="urn:microsoft.com/office/officeart/2005/8/layout/equation2"/>
    <dgm:cxn modelId="{E772B339-C6DB-4504-8D7A-CA66F9181710}" type="presParOf" srcId="{ACDD7255-5E51-4A45-BF23-BAB4513AF550}" destId="{785F0DEF-4FE0-4647-9110-DD2219E8BB2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E3EAE2-0A05-43E9-8464-A89258487466}">
      <dsp:nvSpPr>
        <dsp:cNvPr id="0" name=""/>
        <dsp:cNvSpPr/>
      </dsp:nvSpPr>
      <dsp:spPr>
        <a:xfrm>
          <a:off x="3168350" y="0"/>
          <a:ext cx="1574525" cy="1435833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Требования</a:t>
          </a:r>
          <a:r>
            <a:rPr lang="ru-RU" sz="1500" b="1" kern="1200" dirty="0" smtClean="0"/>
            <a:t> </a:t>
          </a:r>
          <a:r>
            <a:rPr lang="ru-RU" sz="1500" b="1" kern="1200" dirty="0" smtClean="0">
              <a:solidFill>
                <a:srgbClr val="FFFF00"/>
              </a:solidFill>
            </a:rPr>
            <a:t>к структуре Программы  и её объёму</a:t>
          </a:r>
          <a:endParaRPr lang="ru-RU" sz="1500" b="1" kern="1200" dirty="0">
            <a:solidFill>
              <a:srgbClr val="FFFF00"/>
            </a:solidFill>
          </a:endParaRPr>
        </a:p>
      </dsp:txBody>
      <dsp:txXfrm>
        <a:off x="3168350" y="0"/>
        <a:ext cx="1574525" cy="1435833"/>
      </dsp:txXfrm>
    </dsp:sp>
    <dsp:sp modelId="{D5D40E27-CE8A-4187-968A-3753661DC046}">
      <dsp:nvSpPr>
        <dsp:cNvPr id="0" name=""/>
        <dsp:cNvSpPr/>
      </dsp:nvSpPr>
      <dsp:spPr>
        <a:xfrm>
          <a:off x="3744416" y="1512167"/>
          <a:ext cx="444011" cy="444011"/>
        </a:xfrm>
        <a:prstGeom prst="mathPlus">
          <a:avLst/>
        </a:prstGeom>
        <a:solidFill>
          <a:srgbClr val="FFC000"/>
        </a:solidFill>
        <a:ln>
          <a:solidFill>
            <a:srgbClr val="8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744416" y="1512167"/>
        <a:ext cx="444011" cy="444011"/>
      </dsp:txXfrm>
    </dsp:sp>
    <dsp:sp modelId="{640351E3-B848-4324-BA76-0CD684EBFB94}">
      <dsp:nvSpPr>
        <dsp:cNvPr id="0" name=""/>
        <dsp:cNvSpPr/>
      </dsp:nvSpPr>
      <dsp:spPr>
        <a:xfrm>
          <a:off x="3240356" y="2016224"/>
          <a:ext cx="1583727" cy="1422872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Требования к условиям реализации Программы</a:t>
          </a:r>
          <a:endParaRPr lang="ru-RU" sz="1500" b="1" kern="1200" dirty="0">
            <a:solidFill>
              <a:srgbClr val="FFFF00"/>
            </a:solidFill>
          </a:endParaRPr>
        </a:p>
      </dsp:txBody>
      <dsp:txXfrm>
        <a:off x="3240356" y="2016224"/>
        <a:ext cx="1583727" cy="1422872"/>
      </dsp:txXfrm>
    </dsp:sp>
    <dsp:sp modelId="{FB779BCE-EC66-42FF-BFD6-FD4065DE8501}">
      <dsp:nvSpPr>
        <dsp:cNvPr id="0" name=""/>
        <dsp:cNvSpPr/>
      </dsp:nvSpPr>
      <dsp:spPr>
        <a:xfrm>
          <a:off x="3816425" y="3528392"/>
          <a:ext cx="444011" cy="444011"/>
        </a:xfrm>
        <a:prstGeom prst="mathPlus">
          <a:avLst/>
        </a:prstGeom>
        <a:solidFill>
          <a:srgbClr val="FFC000"/>
        </a:solidFill>
        <a:ln>
          <a:solidFill>
            <a:srgbClr val="8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816425" y="3528392"/>
        <a:ext cx="444011" cy="444011"/>
      </dsp:txXfrm>
    </dsp:sp>
    <dsp:sp modelId="{A1A94AFC-394B-4258-9123-EC41F3990470}">
      <dsp:nvSpPr>
        <dsp:cNvPr id="0" name=""/>
        <dsp:cNvSpPr/>
      </dsp:nvSpPr>
      <dsp:spPr>
        <a:xfrm>
          <a:off x="3240360" y="3960440"/>
          <a:ext cx="1691629" cy="1471820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Требования к результатам  освоения Программы</a:t>
          </a:r>
          <a:endParaRPr lang="ru-RU" sz="1500" b="1" kern="1200" dirty="0">
            <a:solidFill>
              <a:srgbClr val="FFFF00"/>
            </a:solidFill>
          </a:endParaRPr>
        </a:p>
      </dsp:txBody>
      <dsp:txXfrm>
        <a:off x="3240360" y="3960440"/>
        <a:ext cx="1691629" cy="1471820"/>
      </dsp:txXfrm>
    </dsp:sp>
    <dsp:sp modelId="{26BD9C6F-AFE7-4D45-88CE-DF8E0B486939}">
      <dsp:nvSpPr>
        <dsp:cNvPr id="0" name=""/>
        <dsp:cNvSpPr/>
      </dsp:nvSpPr>
      <dsp:spPr>
        <a:xfrm rot="356804">
          <a:off x="1660495" y="2438770"/>
          <a:ext cx="463700" cy="284779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solidFill>
            <a:srgbClr val="8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356804">
        <a:off x="1660495" y="2438770"/>
        <a:ext cx="463700" cy="284779"/>
      </dsp:txXfrm>
    </dsp:sp>
    <dsp:sp modelId="{785F0DEF-4FE0-4647-9110-DD2219E8BB2E}">
      <dsp:nvSpPr>
        <dsp:cNvPr id="0" name=""/>
        <dsp:cNvSpPr/>
      </dsp:nvSpPr>
      <dsp:spPr>
        <a:xfrm>
          <a:off x="508815" y="1534197"/>
          <a:ext cx="1809591" cy="1994192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800000"/>
              </a:solidFill>
            </a:rPr>
            <a:t>ФГОС ДО</a:t>
          </a:r>
          <a:endParaRPr lang="ru-RU" sz="2400" b="1" kern="1200" dirty="0">
            <a:solidFill>
              <a:srgbClr val="800000"/>
            </a:solidFill>
          </a:endParaRPr>
        </a:p>
      </dsp:txBody>
      <dsp:txXfrm>
        <a:off x="508815" y="1534197"/>
        <a:ext cx="1809591" cy="1994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0D7F8-13A0-4B65-9912-EC3B72089BC9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7D580-7FEF-41EB-B5B9-0533381AC6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00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90613" y="933450"/>
            <a:ext cx="4487862" cy="336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610100" cy="37322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3033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710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068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463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66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97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847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02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50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420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08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40DE0-38F1-4762-B052-4B3FC13DE71F}" type="datetimeFigureOut">
              <a:rPr lang="ru-RU" smtClean="0"/>
              <a:pPr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161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fotoramochki.com/zheltyj-fon.html" TargetMode="External"/><Relationship Id="rId2" Type="http://schemas.openxmlformats.org/officeDocument/2006/relationships/hyperlink" Target="http://www.firo.ru/wp-content/uploads/2013/11/fgos_do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276872"/>
            <a:ext cx="74058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Родителям о ФГОС </a:t>
            </a:r>
          </a:p>
          <a:p>
            <a:pPr algn="ctr"/>
            <a:r>
              <a:rPr lang="ru-RU" sz="4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дошкольного образования</a:t>
            </a:r>
            <a:endParaRPr lang="ru-RU" sz="4800" b="1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://ds6.vega-int.ru/images/i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2857500" cy="1095376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6521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3528" y="64874"/>
            <a:ext cx="2376264" cy="1419910"/>
            <a:chOff x="3096343" y="4075476"/>
            <a:chExt cx="1376731" cy="1210935"/>
          </a:xfrm>
        </p:grpSpPr>
        <p:sp>
          <p:nvSpPr>
            <p:cNvPr id="3" name="Овал 2"/>
            <p:cNvSpPr/>
            <p:nvPr/>
          </p:nvSpPr>
          <p:spPr>
            <a:xfrm>
              <a:off x="3096343" y="4075476"/>
              <a:ext cx="1376731" cy="1210935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4" name="Овал 4"/>
            <p:cNvSpPr/>
            <p:nvPr/>
          </p:nvSpPr>
          <p:spPr>
            <a:xfrm>
              <a:off x="3297961" y="4252813"/>
              <a:ext cx="973495" cy="85626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 к </a:t>
              </a:r>
              <a:r>
                <a:rPr lang="ru-RU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результатам </a:t>
              </a: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освоения Программы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699792" y="188640"/>
            <a:ext cx="64442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представлены в виде целевых ориентиров - социально-нормативных возрастных характеристик возможных достижений ребенка на этапе завершения уровня дошкольного образования:</a:t>
            </a:r>
          </a:p>
          <a:p>
            <a:pPr algn="just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1628800"/>
            <a:ext cx="8677472" cy="5112567"/>
          </a:xfrm>
          <a:prstGeom prst="roundRect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ребёнок овладевает основными культурными способами деятельности, проявляет инициативу и самостоятельность, способен к выбору;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…ребёнок обладает установкой положительного отношения к миру, другим людям и самому себе, активно взаимодействует со сверстниками и взрослыми;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 ребенок обладает развитым воображением, владеет разными формами и видами игры, умеет подчиняться разным правилам и социальным нормам;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…ребёнок достаточно хорошо владеет устной речью, может выражать свои мысли и желания;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 ребенок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 ребенок проявляет любознательность, интересуется причинно-следственными связями,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бладает начальными знаниями о себе, о мире, </a:t>
            </a:r>
          </a:p>
          <a:p>
            <a:pPr algn="just"/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92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268" y="260648"/>
            <a:ext cx="82809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57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normalizeH="0" baseline="0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 требованиях к работе с  родителями</a:t>
            </a:r>
          </a:p>
          <a:p>
            <a:pPr lvl="0" indent="285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0280" y="1412776"/>
            <a:ext cx="8064896" cy="4392488"/>
          </a:xfrm>
          <a:prstGeom prst="roundRect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285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соответствии с ФГОС ДО Организация обязана: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информировать   родителей   (законных        представителей) относительно целей  дошкольного  образования;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обеспечить открытость дошкольного образования;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создавать условия для участия родителей (законных представителей) в образовательной деятельности;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поддерживать родителей (законных представителей) в воспитании детей, охране и укреплении их  здоровья;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обеспечить вовлечение  семей    непосредственно в образовательную деятельность;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создавать условия для взрослых по поиску, использованию материалов, обеспечивающих реализацию Программы, в том числе в информационной среде, а также для обсуждения с родителями  (законными  представителями)   детей вопросов, связанных с реализацией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xmlns="" val="1258113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2"/>
            <a:ext cx="88569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За основу взята презентация, подготовленная редакцией ИД «Воспитание дошкольника» «Изучаем ФГОС дошкольного образования» </a:t>
            </a:r>
            <a:r>
              <a:rPr lang="ru-RU" sz="1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(консультация для воспитателей)</a:t>
            </a:r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 smtClean="0">
                <a:solidFill>
                  <a:srgbClr val="0000FF"/>
                </a:solidFill>
                <a:hlinkClick r:id="rId2"/>
              </a:rPr>
              <a:t>http</a:t>
            </a:r>
            <a:r>
              <a:rPr lang="en-US" u="sng" dirty="0" smtClean="0">
                <a:solidFill>
                  <a:srgbClr val="0000FF"/>
                </a:solidFill>
                <a:hlinkClick r:id="rId2"/>
              </a:rPr>
              <a:t>://</a:t>
            </a:r>
            <a:r>
              <a:rPr lang="en-US" u="sng" dirty="0" smtClean="0">
                <a:solidFill>
                  <a:srgbClr val="0000FF"/>
                </a:solidFill>
                <a:hlinkClick r:id="rId2"/>
              </a:rPr>
              <a:t>www.firo.ru/wp-content/uploads/2013/11/fgos_do.jpg</a:t>
            </a:r>
            <a:r>
              <a:rPr lang="ru-RU" u="sng" dirty="0" smtClean="0">
                <a:solidFill>
                  <a:srgbClr val="0000FF"/>
                </a:solidFill>
              </a:rPr>
              <a:t> - </a:t>
            </a:r>
            <a:r>
              <a:rPr lang="ru-RU" dirty="0" smtClean="0"/>
              <a:t>текст </a:t>
            </a:r>
            <a:r>
              <a:rPr lang="ru-RU" dirty="0" smtClean="0"/>
              <a:t>ФГОС ДО; </a:t>
            </a:r>
            <a:endParaRPr lang="ru-RU" dirty="0" smtClean="0">
              <a:hlinkClick r:id="rId3"/>
            </a:endParaRPr>
          </a:p>
          <a:p>
            <a:endParaRPr lang="ru-RU" u="sng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059" y="188640"/>
            <a:ext cx="7951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Используемые источники</a:t>
            </a:r>
            <a:endParaRPr lang="ru-RU" sz="5400" b="1" cap="none" spc="0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199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 noChangeAspect="1" noChangeArrowheads="1"/>
          </p:cNvPicPr>
          <p:nvPr/>
        </p:nvPicPr>
        <p:blipFill>
          <a:blip r:embed="rId2" cstate="print"/>
          <a:srcRect l="31770" t="11667" r="32813" b="7500"/>
          <a:stretch>
            <a:fillRect/>
          </a:stretch>
        </p:blipFill>
        <p:spPr bwMode="auto">
          <a:xfrm>
            <a:off x="251520" y="404664"/>
            <a:ext cx="4150057" cy="591985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524634" y="1916832"/>
            <a:ext cx="457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утвержден приказом Министерства образования и науки Российской Федерации</a:t>
            </a:r>
            <a:b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 17 октября 2013 г. № 1155. ФГОС ДО – совокупность обязательных требований к дошкольному образованию.</a:t>
            </a:r>
            <a:endParaRPr lang="ru-RU" sz="2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ds6.vega-int.ru/images/i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5891" y="194952"/>
            <a:ext cx="2353444" cy="902154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3282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1175" y="256651"/>
            <a:ext cx="62592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НАПРАВЛЕН НА ДОСТИЖЕНИЕ СЛЕДУЮЩИХ  ЦЕЛЕЙ:</a:t>
            </a:r>
            <a:endParaRPr lang="ru-RU" sz="2800" b="1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017" y="1628800"/>
            <a:ext cx="89289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обеспечение государством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равенства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возможностей для каждого ребёнка в получении качественного дошкольного образования;</a:t>
            </a: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обеспечение государственных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гарантий уровня и качества дошкольного образования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единства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образовательного пространства Российской Федерации относительно уровня дошкольного образования.</a:t>
            </a:r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ds6.vega-int.ru/images/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493"/>
            <a:ext cx="3045068" cy="1167277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1333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976" y="1841242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охраны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 укрепления физического и психического здоровья детей, в том числе их эмоционального благополучия;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равных возможностей для полноценного развития каждого ребёнка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независимо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преемственности целей, задач и содержания образования, реализуемых в рамках образовательных программ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 начального общего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образования;</a:t>
            </a:r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  <p:pic>
        <p:nvPicPr>
          <p:cNvPr id="3" name="Picture 2" descr="http://ds6.vega-int.ru/images/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977" y="265718"/>
            <a:ext cx="3590928" cy="1376523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519916"/>
            <a:ext cx="5184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НАПРАВЛЕН НА РЕШЕНИЕ СЛЕДУЮЩИХ ЗАДАЧ:</a:t>
            </a:r>
            <a:endParaRPr lang="ru-RU" sz="2800" b="1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74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291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80448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51520" y="1052736"/>
            <a:ext cx="4000528" cy="4054485"/>
          </a:xfrm>
          <a:prstGeom prst="rect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Стандарт включает в себя требования к:</a:t>
            </a:r>
          </a:p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структуре Программы и ее объему;</a:t>
            </a:r>
          </a:p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условиям реализации Программы;</a:t>
            </a:r>
          </a:p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результатам освоения Программы.</a:t>
            </a:r>
            <a:endParaRPr lang="ru-RU" sz="2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одержимо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79469761"/>
              </p:ext>
            </p:extLst>
          </p:nvPr>
        </p:nvGraphicFramePr>
        <p:xfrm>
          <a:off x="3923928" y="548680"/>
          <a:ext cx="51573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6242333" y="2935962"/>
            <a:ext cx="504056" cy="288032"/>
          </a:xfrm>
          <a:prstGeom prst="rightArrow">
            <a:avLst/>
          </a:prstGeom>
          <a:solidFill>
            <a:srgbClr val="FFC000"/>
          </a:solidFill>
          <a:ln w="127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2107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51520" y="105013"/>
            <a:ext cx="2232248" cy="1595795"/>
            <a:chOff x="476556" y="74"/>
            <a:chExt cx="1423749" cy="1354613"/>
          </a:xfrm>
        </p:grpSpPr>
        <p:sp>
          <p:nvSpPr>
            <p:cNvPr id="5" name="Овал 4"/>
            <p:cNvSpPr/>
            <p:nvPr/>
          </p:nvSpPr>
          <p:spPr>
            <a:xfrm>
              <a:off x="476556" y="74"/>
              <a:ext cx="1423749" cy="1354613"/>
            </a:xfrm>
            <a:prstGeom prst="ellipse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6" name="Овал 4"/>
            <p:cNvSpPr/>
            <p:nvPr/>
          </p:nvSpPr>
          <p:spPr>
            <a:xfrm>
              <a:off x="685059" y="198452"/>
              <a:ext cx="1006743" cy="95785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</a:t>
              </a:r>
              <a:r>
                <a:rPr lang="ru-RU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к структуре Программы  и её объёму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503974" y="377369"/>
            <a:ext cx="6450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Программа разрабатывается и утверждается Организацией самостоятельно в соответствии с настоящим Стандартом и с учётом Примерных программ 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95" y="2967524"/>
            <a:ext cx="393364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146" y="1700808"/>
            <a:ext cx="89063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</a:t>
            </a:r>
          </a:p>
        </p:txBody>
      </p:sp>
      <p:sp>
        <p:nvSpPr>
          <p:cNvPr id="10" name="Овал 9"/>
          <p:cNvSpPr/>
          <p:nvPr/>
        </p:nvSpPr>
        <p:spPr>
          <a:xfrm>
            <a:off x="5004048" y="2773389"/>
            <a:ext cx="3571900" cy="3571900"/>
          </a:xfrm>
          <a:prstGeom prst="ellipse">
            <a:avLst/>
          </a:prstGeom>
          <a:solidFill>
            <a:srgbClr val="FFFF00"/>
          </a:solidFill>
          <a:ln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381089" y="2852936"/>
            <a:ext cx="2817818" cy="2817818"/>
          </a:xfrm>
          <a:prstGeom prst="triangle">
            <a:avLst/>
          </a:prstGeom>
          <a:solidFill>
            <a:srgbClr val="800000"/>
          </a:solidFill>
          <a:ln>
            <a:solidFill>
              <a:srgbClr val="80000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Группа 11"/>
          <p:cNvGrpSpPr/>
          <p:nvPr/>
        </p:nvGrpSpPr>
        <p:grpSpPr>
          <a:xfrm>
            <a:off x="6784780" y="2967524"/>
            <a:ext cx="1831581" cy="667030"/>
            <a:chOff x="2205638" y="283295"/>
            <a:chExt cx="1831581" cy="667030"/>
          </a:xfrm>
          <a:solidFill>
            <a:srgbClr val="FFFF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2205638" y="283295"/>
              <a:ext cx="1831581" cy="667030"/>
            </a:xfrm>
            <a:prstGeom prst="roundRect">
              <a:avLst/>
            </a:prstGeom>
            <a:grpFill/>
            <a:ln>
              <a:solidFill>
                <a:srgbClr val="800000"/>
              </a:solidFill>
            </a:ln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2238200" y="315857"/>
              <a:ext cx="1766457" cy="601906"/>
            </a:xfrm>
            <a:prstGeom prst="rect">
              <a:avLst/>
            </a:prstGeom>
            <a:grpFill/>
            <a:ln>
              <a:solidFill>
                <a:srgbClr val="800000"/>
              </a:solidFill>
            </a:ln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Развитие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личности</a:t>
              </a:r>
              <a:endParaRPr lang="ru-RU" sz="1400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788432" y="3684470"/>
            <a:ext cx="1831581" cy="667030"/>
            <a:chOff x="2205638" y="1033704"/>
            <a:chExt cx="1831581" cy="667030"/>
          </a:xfrm>
          <a:solidFill>
            <a:srgbClr val="FFFF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205638" y="1033704"/>
              <a:ext cx="1831581" cy="667030"/>
            </a:xfrm>
            <a:prstGeom prst="roundRect">
              <a:avLst/>
            </a:prstGeom>
            <a:grpFill/>
            <a:ln>
              <a:solidFill>
                <a:srgbClr val="800000"/>
              </a:solidFill>
            </a:ln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3">
                <a:shade val="50000"/>
                <a:hueOff val="178370"/>
                <a:satOff val="-2846"/>
                <a:lumOff val="2740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2238200" y="1066266"/>
              <a:ext cx="1766457" cy="601906"/>
            </a:xfrm>
            <a:prstGeom prst="rect">
              <a:avLst/>
            </a:prstGeom>
            <a:grpFill/>
            <a:ln>
              <a:solidFill>
                <a:srgbClr val="800000"/>
              </a:solidFill>
            </a:ln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Развитие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мотивации</a:t>
              </a:r>
              <a:endParaRPr lang="ru-RU" sz="1400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820994" y="4433058"/>
            <a:ext cx="1831581" cy="667030"/>
            <a:chOff x="2205638" y="1784113"/>
            <a:chExt cx="1831581" cy="667030"/>
          </a:xfrm>
          <a:solidFill>
            <a:srgbClr val="FFFF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205638" y="1784113"/>
              <a:ext cx="1831581" cy="667030"/>
            </a:xfrm>
            <a:prstGeom prst="roundRect">
              <a:avLst/>
            </a:prstGeom>
            <a:grpFill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3">
                <a:shade val="50000"/>
                <a:hueOff val="178370"/>
                <a:satOff val="-2846"/>
                <a:lumOff val="2740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2238200" y="1816675"/>
              <a:ext cx="1766457" cy="601906"/>
            </a:xfrm>
            <a:prstGeom prst="rect">
              <a:avLst/>
            </a:prstGeom>
            <a:grpFill/>
            <a:ln>
              <a:solidFill>
                <a:srgbClr val="800000"/>
              </a:solidFill>
            </a:ln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Развитие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способностей ребёнка</a:t>
              </a:r>
              <a:endParaRPr lang="ru-RU" sz="1400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 rot="17873028">
            <a:off x="4580116" y="4027372"/>
            <a:ext cx="24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Содержание Программы</a:t>
            </a:r>
            <a:endParaRPr lang="ru-RU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847333" y="5229200"/>
            <a:ext cx="194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FFCC"/>
                </a:solidFill>
              </a:rPr>
              <a:t>Виды деятельности</a:t>
            </a:r>
            <a:endParaRPr lang="ru-RU" sz="1600" b="1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32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395535" y="1603782"/>
            <a:ext cx="2112615" cy="936625"/>
          </a:xfrm>
          <a:prstGeom prst="wedgeRectCallout">
            <a:avLst>
              <a:gd name="adj1" fmla="val 77553"/>
              <a:gd name="adj2" fmla="val 146551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467544" y="4508499"/>
            <a:ext cx="2160240" cy="864717"/>
          </a:xfrm>
          <a:prstGeom prst="wedgeRectCallout">
            <a:avLst>
              <a:gd name="adj1" fmla="val 79940"/>
              <a:gd name="adj2" fmla="val -124542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Познавательное 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6516216" y="1715926"/>
            <a:ext cx="2627784" cy="992994"/>
          </a:xfrm>
          <a:prstGeom prst="wedgeRectCallout">
            <a:avLst>
              <a:gd name="adj1" fmla="val -63760"/>
              <a:gd name="adj2" fmla="val 12063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6188783" y="4652963"/>
            <a:ext cx="2775706" cy="1152302"/>
          </a:xfrm>
          <a:prstGeom prst="wedgeRectCallout">
            <a:avLst>
              <a:gd name="adj1" fmla="val -62740"/>
              <a:gd name="adj2" fmla="val -98065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Социально</a:t>
            </a:r>
            <a:r>
              <a:rPr lang="en-US" sz="2000" b="1" dirty="0">
                <a:solidFill>
                  <a:srgbClr val="800000"/>
                </a:solidFill>
                <a:latin typeface="Times New Roman" pitchFamily="18" charset="0"/>
              </a:rPr>
              <a:t>-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коммуникативное развитие</a:t>
            </a: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3079659" y="5934075"/>
            <a:ext cx="2216646" cy="612775"/>
          </a:xfrm>
          <a:prstGeom prst="wedgeRoundRectCallout">
            <a:avLst>
              <a:gd name="adj1" fmla="val -1423"/>
              <a:gd name="adj2" fmla="val -29615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Речевое развитие</a:t>
            </a:r>
          </a:p>
        </p:txBody>
      </p:sp>
      <p:sp>
        <p:nvSpPr>
          <p:cNvPr id="9" name="Овал 8"/>
          <p:cNvSpPr/>
          <p:nvPr/>
        </p:nvSpPr>
        <p:spPr>
          <a:xfrm>
            <a:off x="3079659" y="1715926"/>
            <a:ext cx="3109124" cy="2856081"/>
          </a:xfrm>
          <a:prstGeom prst="ellipse">
            <a:avLst/>
          </a:prstGeom>
          <a:solidFill>
            <a:srgbClr val="3399FF"/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" name="Picture 2" descr="http://belosnejka.ucoz.ru/FGOS_DOO/63136665_5f8350820dd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5998" y="2072095"/>
            <a:ext cx="3236446" cy="214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76623" y="260648"/>
            <a:ext cx="7115196" cy="785818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normalizeH="0" baseline="0" noProof="0" dirty="0" smtClean="0">
                <a:ln w="11430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ОБРАЗОВАТЕЛЬНЫЕ ОБЛАСТИ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25344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80285" y="3629756"/>
            <a:ext cx="1657350" cy="19034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Психолого-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Педагогические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endParaRPr lang="de-DE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535363" y="4149725"/>
            <a:ext cx="1684709" cy="16555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Финансовые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814811" y="4427712"/>
            <a:ext cx="1627188" cy="20462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Материально-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ехнические 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словия </a:t>
            </a:r>
            <a:endParaRPr lang="de-DE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5320727" y="4508625"/>
            <a:ext cx="2015579" cy="19653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Развивающая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редметно-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пространственная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среда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7452320" y="3702670"/>
            <a:ext cx="1583184" cy="175758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Кадровые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</a:p>
        </p:txBody>
      </p:sp>
      <p:cxnSp>
        <p:nvCxnSpPr>
          <p:cNvPr id="13" name="Прямая со стрелкой 12"/>
          <p:cNvCxnSpPr>
            <a:endCxn id="21508" idx="0"/>
          </p:cNvCxnSpPr>
          <p:nvPr/>
        </p:nvCxnSpPr>
        <p:spPr>
          <a:xfrm flipH="1">
            <a:off x="908960" y="2396574"/>
            <a:ext cx="2662416" cy="12331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21511" idx="0"/>
          </p:cNvCxnSpPr>
          <p:nvPr/>
        </p:nvCxnSpPr>
        <p:spPr>
          <a:xfrm>
            <a:off x="5562026" y="2273714"/>
            <a:ext cx="766491" cy="22349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21510" idx="0"/>
          </p:cNvCxnSpPr>
          <p:nvPr/>
        </p:nvCxnSpPr>
        <p:spPr>
          <a:xfrm flipH="1">
            <a:off x="2628405" y="2411488"/>
            <a:ext cx="914127" cy="2016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7" idx="4"/>
          </p:cNvCxnSpPr>
          <p:nvPr/>
        </p:nvCxnSpPr>
        <p:spPr>
          <a:xfrm>
            <a:off x="4394540" y="2578383"/>
            <a:ext cx="86519" cy="16205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7" idx="5"/>
          </p:cNvCxnSpPr>
          <p:nvPr/>
        </p:nvCxnSpPr>
        <p:spPr>
          <a:xfrm>
            <a:off x="5514519" y="2283114"/>
            <a:ext cx="2351090" cy="1433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2810649" y="562159"/>
            <a:ext cx="3167781" cy="2016224"/>
            <a:chOff x="3096348" y="2088232"/>
            <a:chExt cx="1378344" cy="1320252"/>
          </a:xfrm>
        </p:grpSpPr>
        <p:sp>
          <p:nvSpPr>
            <p:cNvPr id="17" name="Овал 16"/>
            <p:cNvSpPr/>
            <p:nvPr/>
          </p:nvSpPr>
          <p:spPr>
            <a:xfrm>
              <a:off x="3096348" y="2088232"/>
              <a:ext cx="1378344" cy="1320252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Овал 4"/>
            <p:cNvSpPr/>
            <p:nvPr/>
          </p:nvSpPr>
          <p:spPr>
            <a:xfrm>
              <a:off x="3298202" y="2281578"/>
              <a:ext cx="974636" cy="93356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 к условиям реализации Программы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78748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Термический</Template>
  <TotalTime>394</TotalTime>
  <Words>690</Words>
  <Application>Microsoft Office PowerPoint</Application>
  <PresentationFormat>Экран (4:3)</PresentationFormat>
  <Paragraphs>78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Пользователь</cp:lastModifiedBy>
  <cp:revision>25</cp:revision>
  <dcterms:created xsi:type="dcterms:W3CDTF">2014-09-21T11:54:34Z</dcterms:created>
  <dcterms:modified xsi:type="dcterms:W3CDTF">2016-11-05T19:45:53Z</dcterms:modified>
</cp:coreProperties>
</file>