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71" r:id="rId2"/>
    <p:sldId id="460" r:id="rId3"/>
    <p:sldId id="461" r:id="rId4"/>
    <p:sldId id="462" r:id="rId5"/>
    <p:sldId id="402" r:id="rId6"/>
    <p:sldId id="403" r:id="rId7"/>
    <p:sldId id="405" r:id="rId8"/>
    <p:sldId id="447" r:id="rId9"/>
    <p:sldId id="459" r:id="rId10"/>
    <p:sldId id="404" r:id="rId11"/>
    <p:sldId id="448" r:id="rId12"/>
    <p:sldId id="406" r:id="rId13"/>
    <p:sldId id="458" r:id="rId14"/>
    <p:sldId id="451" r:id="rId15"/>
    <p:sldId id="449" r:id="rId16"/>
    <p:sldId id="407" r:id="rId17"/>
    <p:sldId id="450" r:id="rId18"/>
    <p:sldId id="408" r:id="rId19"/>
    <p:sldId id="409" r:id="rId20"/>
    <p:sldId id="452" r:id="rId21"/>
    <p:sldId id="410" r:id="rId22"/>
    <p:sldId id="411" r:id="rId23"/>
    <p:sldId id="412" r:id="rId24"/>
    <p:sldId id="453" r:id="rId25"/>
    <p:sldId id="413" r:id="rId26"/>
    <p:sldId id="417" r:id="rId27"/>
    <p:sldId id="455" r:id="rId28"/>
    <p:sldId id="456" r:id="rId29"/>
    <p:sldId id="454" r:id="rId30"/>
    <p:sldId id="425" r:id="rId31"/>
    <p:sldId id="426" r:id="rId32"/>
    <p:sldId id="427" r:id="rId33"/>
    <p:sldId id="428" r:id="rId34"/>
    <p:sldId id="429" r:id="rId35"/>
    <p:sldId id="444" r:id="rId36"/>
    <p:sldId id="445" r:id="rId37"/>
    <p:sldId id="384" r:id="rId38"/>
    <p:sldId id="385" r:id="rId39"/>
    <p:sldId id="383" r:id="rId40"/>
    <p:sldId id="399" r:id="rId41"/>
    <p:sldId id="40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2822B-E8C2-452E-B4DC-42DBF064E204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0AADD-5102-4BE6-84A2-29431124B6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80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6C10D-56C4-45BF-B912-30817D4BA0E5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5.wmf"/><Relationship Id="rId7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image" Target="../media/image22.wmf"/><Relationship Id="rId5" Type="http://schemas.openxmlformats.org/officeDocument/2006/relationships/image" Target="../media/image33.wmf"/><Relationship Id="rId10" Type="http://schemas.openxmlformats.org/officeDocument/2006/relationships/image" Target="../media/image35.jpeg"/><Relationship Id="rId4" Type="http://schemas.openxmlformats.org/officeDocument/2006/relationships/image" Target="../media/image32.wmf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34.wmf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wmf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wmf"/><Relationship Id="rId7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33.wmf"/><Relationship Id="rId4" Type="http://schemas.openxmlformats.org/officeDocument/2006/relationships/image" Target="../media/image21.wmf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wmf"/><Relationship Id="rId7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33.wmf"/><Relationship Id="rId4" Type="http://schemas.openxmlformats.org/officeDocument/2006/relationships/image" Target="../media/image21.wmf"/><Relationship Id="rId9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9.wmf"/><Relationship Id="rId7" Type="http://schemas.openxmlformats.org/officeDocument/2006/relationships/image" Target="../media/image3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20.wmf"/><Relationship Id="rId4" Type="http://schemas.openxmlformats.org/officeDocument/2006/relationships/image" Target="../media/image24.wmf"/><Relationship Id="rId9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9.wmf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26" Type="http://schemas.openxmlformats.org/officeDocument/2006/relationships/image" Target="../media/image84.jpeg"/><Relationship Id="rId3" Type="http://schemas.openxmlformats.org/officeDocument/2006/relationships/image" Target="../media/image61.jpeg"/><Relationship Id="rId21" Type="http://schemas.openxmlformats.org/officeDocument/2006/relationships/image" Target="../media/image79.jpeg"/><Relationship Id="rId34" Type="http://schemas.openxmlformats.org/officeDocument/2006/relationships/image" Target="../media/image92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5" Type="http://schemas.openxmlformats.org/officeDocument/2006/relationships/image" Target="../media/image83.jpeg"/><Relationship Id="rId33" Type="http://schemas.openxmlformats.org/officeDocument/2006/relationships/image" Target="../media/image91.jpeg"/><Relationship Id="rId38" Type="http://schemas.openxmlformats.org/officeDocument/2006/relationships/image" Target="../media/image96.jpeg"/><Relationship Id="rId2" Type="http://schemas.openxmlformats.org/officeDocument/2006/relationships/image" Target="../media/image1.jpeg"/><Relationship Id="rId16" Type="http://schemas.openxmlformats.org/officeDocument/2006/relationships/image" Target="../media/image74.jpeg"/><Relationship Id="rId20" Type="http://schemas.openxmlformats.org/officeDocument/2006/relationships/image" Target="../media/image78.jpeg"/><Relationship Id="rId29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24" Type="http://schemas.openxmlformats.org/officeDocument/2006/relationships/image" Target="../media/image82.jpeg"/><Relationship Id="rId32" Type="http://schemas.openxmlformats.org/officeDocument/2006/relationships/image" Target="../media/image90.jpeg"/><Relationship Id="rId37" Type="http://schemas.openxmlformats.org/officeDocument/2006/relationships/image" Target="../media/image95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23" Type="http://schemas.openxmlformats.org/officeDocument/2006/relationships/image" Target="../media/image81.jpeg"/><Relationship Id="rId28" Type="http://schemas.openxmlformats.org/officeDocument/2006/relationships/image" Target="../media/image86.jpeg"/><Relationship Id="rId36" Type="http://schemas.openxmlformats.org/officeDocument/2006/relationships/image" Target="../media/image94.jpeg"/><Relationship Id="rId10" Type="http://schemas.openxmlformats.org/officeDocument/2006/relationships/image" Target="../media/image68.jpeg"/><Relationship Id="rId19" Type="http://schemas.openxmlformats.org/officeDocument/2006/relationships/image" Target="../media/image77.jpeg"/><Relationship Id="rId31" Type="http://schemas.openxmlformats.org/officeDocument/2006/relationships/image" Target="../media/image89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Relationship Id="rId22" Type="http://schemas.openxmlformats.org/officeDocument/2006/relationships/image" Target="../media/image80.jpeg"/><Relationship Id="rId27" Type="http://schemas.openxmlformats.org/officeDocument/2006/relationships/image" Target="../media/image85.jpeg"/><Relationship Id="rId30" Type="http://schemas.openxmlformats.org/officeDocument/2006/relationships/image" Target="../media/image88.jpeg"/><Relationship Id="rId35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21.wmf"/><Relationship Id="rId7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19.wmf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0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781592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2223"/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«Развивающие тренажеры «Игровая </a:t>
            </a:r>
            <a:r>
              <a:rPr lang="ru-RU" sz="2600" b="1" dirty="0" err="1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заниматика</a:t>
            </a:r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2600" b="1" dirty="0" smtClean="0">
              <a:latin typeface="Monotype Corsiva" panose="03010101010201010101" pitchFamily="66" charset="0"/>
              <a:ea typeface="Times New Roman" pitchFamily="18" charset="0"/>
              <a:cs typeface="Times New Roman" pitchFamily="18" charset="0"/>
            </a:endParaRPr>
          </a:p>
          <a:p>
            <a:pPr algn="ctr" defTabSz="962223"/>
            <a:r>
              <a:rPr lang="ru-RU" sz="2600" b="1" dirty="0" smtClean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методика «ТИКО-моделирования» </a:t>
            </a:r>
            <a:endParaRPr lang="ru-RU" sz="2600" b="1" dirty="0" smtClean="0">
              <a:latin typeface="Monotype Corsiva" panose="03010101010201010101" pitchFamily="66" charset="0"/>
              <a:ea typeface="Times New Roman" pitchFamily="18" charset="0"/>
              <a:cs typeface="Times New Roman" pitchFamily="18" charset="0"/>
            </a:endParaRPr>
          </a:p>
          <a:p>
            <a:pPr algn="ctr" defTabSz="962223"/>
            <a:r>
              <a:rPr lang="ru-RU" sz="2600" b="1" dirty="0" smtClean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компиляции с УМК «Тропинки» и «</a:t>
            </a:r>
            <a:r>
              <a:rPr lang="ru-RU" sz="2600" b="1" dirty="0" err="1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Предшкольная</a:t>
            </a:r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пора» как средство формирования интеллектуальных способностей детей в условиях дошкольного учреждения и семьи»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" y="-1"/>
            <a:ext cx="9144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Министерство общего и профессионального образования Свердловской области </a:t>
            </a:r>
            <a:endParaRPr lang="ru-RU" altLang="ru-RU" sz="1200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altLang="ru-RU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образования Администрации города Екатеринбурга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altLang="ru-RU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образования Орджоникидзевского района г. Екатеринбурга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учреждение детский сад № 531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48264" y="1084526"/>
            <a:ext cx="2088233" cy="1659974"/>
            <a:chOff x="611559" y="1196752"/>
            <a:chExt cx="2088233" cy="1659974"/>
          </a:xfrm>
        </p:grpSpPr>
        <p:pic>
          <p:nvPicPr>
            <p:cNvPr id="6" name="Picture 8" descr="F:\МБДОУ 15 Екатеринбург Воспитатель года 2014\фото\DSCN185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268760"/>
              <a:ext cx="1872208" cy="1516260"/>
            </a:xfrm>
            <a:prstGeom prst="rect">
              <a:avLst/>
            </a:prstGeom>
            <a:noFill/>
          </p:spPr>
        </p:pic>
        <p:pic>
          <p:nvPicPr>
            <p:cNvPr id="7" name="Picture 2" descr="http://lenagold.narod.ru/fon/clipart/ram/raz/zel/ramk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59" y="1196752"/>
              <a:ext cx="2088233" cy="1659974"/>
            </a:xfrm>
            <a:prstGeom prst="rect">
              <a:avLst/>
            </a:prstGeom>
            <a:noFill/>
          </p:spPr>
        </p:pic>
      </p:grpSp>
      <p:grpSp>
        <p:nvGrpSpPr>
          <p:cNvPr id="8" name="Группа 7"/>
          <p:cNvGrpSpPr/>
          <p:nvPr/>
        </p:nvGrpSpPr>
        <p:grpSpPr>
          <a:xfrm>
            <a:off x="189401" y="987112"/>
            <a:ext cx="2178818" cy="1840682"/>
            <a:chOff x="467544" y="4797152"/>
            <a:chExt cx="2178818" cy="1731982"/>
          </a:xfrm>
        </p:grpSpPr>
        <p:pic>
          <p:nvPicPr>
            <p:cNvPr id="9" name="Picture 2" descr="F:\МБДОУ 15 Екатеринбург Воспитатель года 2014\фото\DSCN185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4869160"/>
              <a:ext cx="1872208" cy="1601254"/>
            </a:xfrm>
            <a:prstGeom prst="rect">
              <a:avLst/>
            </a:prstGeom>
            <a:noFill/>
          </p:spPr>
        </p:pic>
        <p:pic>
          <p:nvPicPr>
            <p:cNvPr id="10" name="Picture 2" descr="http://lenagold.narod.ru/fon/clipart/ram/raz/zel/ramk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4797152"/>
              <a:ext cx="2178818" cy="1731982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3418515" y="1124743"/>
            <a:ext cx="2377621" cy="1585449"/>
            <a:chOff x="3275856" y="4797152"/>
            <a:chExt cx="2469563" cy="1800200"/>
          </a:xfrm>
        </p:grpSpPr>
        <p:pic>
          <p:nvPicPr>
            <p:cNvPr id="14" name="Picture 7" descr="F:\МБДОУ 15 Екатеринбург Воспитатель года 2014\фото\DSCN189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4869160"/>
              <a:ext cx="2174039" cy="1630713"/>
            </a:xfrm>
            <a:prstGeom prst="rect">
              <a:avLst/>
            </a:prstGeom>
            <a:noFill/>
          </p:spPr>
        </p:pic>
        <p:pic>
          <p:nvPicPr>
            <p:cNvPr id="15" name="Picture 2" descr="http://lenagold.narod.ru/fon/clipart/ram/raz/zel/ramk0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5856" y="4797152"/>
              <a:ext cx="2469563" cy="1800200"/>
            </a:xfrm>
            <a:prstGeom prst="rect">
              <a:avLst/>
            </a:prstGeom>
            <a:noFill/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67" y="4704874"/>
            <a:ext cx="2320796" cy="17405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51" y="4826212"/>
            <a:ext cx="2326511" cy="2024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4" y="4874473"/>
            <a:ext cx="2466975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lixi_1_blue.w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294" y="4196008"/>
            <a:ext cx="1147572" cy="1147572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СВОЙСТВА ПРЕДМЕТОВ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5294" y="2981562"/>
            <a:ext cx="1147572" cy="1147572"/>
          </a:xfrm>
          <a:prstGeom prst="rect">
            <a:avLst/>
          </a:prstGeom>
        </p:spPr>
      </p:pic>
      <p:pic>
        <p:nvPicPr>
          <p:cNvPr id="8" name="Рисунок 7" descr="Clixi_1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35294" y="4696074"/>
            <a:ext cx="1147572" cy="1147572"/>
          </a:xfrm>
          <a:prstGeom prst="rect">
            <a:avLst/>
          </a:prstGeom>
        </p:spPr>
      </p:pic>
      <p:pic>
        <p:nvPicPr>
          <p:cNvPr id="9" name="Рисунок 8" descr="clixi_1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294" y="1767116"/>
            <a:ext cx="1147572" cy="1147572"/>
          </a:xfrm>
          <a:prstGeom prst="rect">
            <a:avLst/>
          </a:prstGeom>
        </p:spPr>
      </p:pic>
      <p:pic>
        <p:nvPicPr>
          <p:cNvPr id="10" name="Рисунок 9" descr="Clixi_blue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5822" y="1909992"/>
            <a:ext cx="1220724" cy="1216152"/>
          </a:xfrm>
          <a:prstGeom prst="rect">
            <a:avLst/>
          </a:prstGeom>
        </p:spPr>
      </p:pic>
      <p:pic>
        <p:nvPicPr>
          <p:cNvPr id="12" name="Рисунок 11" descr="Clixi_green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5558" y="1838554"/>
            <a:ext cx="1220724" cy="12161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11911" y="1052736"/>
            <a:ext cx="1879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Форма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6" name="Содержимое 5" descr="Clixi_1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558" y="4553198"/>
            <a:ext cx="1147572" cy="1147572"/>
          </a:xfrm>
          <a:prstGeom prst="rect">
            <a:avLst/>
          </a:prstGeom>
        </p:spPr>
      </p:pic>
      <p:pic>
        <p:nvPicPr>
          <p:cNvPr id="17" name="Рисунок 16" descr="Ромб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49806" y="3267314"/>
            <a:ext cx="1719439" cy="1017626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rot="5400000">
            <a:off x="-686243" y="3445909"/>
            <a:ext cx="4643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385459" y="3445909"/>
            <a:ext cx="4643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818010" y="1052736"/>
            <a:ext cx="1893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Размер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981298"/>
            <a:ext cx="1502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Цвет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3528599" y="3445909"/>
            <a:ext cx="4643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550800" y="1052736"/>
            <a:ext cx="173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Объём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Untitled-1.jpg"/>
          <p:cNvPicPr>
            <a:picLocks noChangeAspect="1"/>
          </p:cNvPicPr>
          <p:nvPr/>
        </p:nvPicPr>
        <p:blipFill>
          <a:blip r:embed="rId10" cstate="print"/>
          <a:srcRect l="6880" r="8661"/>
          <a:stretch>
            <a:fillRect/>
          </a:stretch>
        </p:blipFill>
        <p:spPr>
          <a:xfrm>
            <a:off x="5921772" y="2981562"/>
            <a:ext cx="2932718" cy="142876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964899" y="1624240"/>
            <a:ext cx="28488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(работа с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наполнителем)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lixi_yellow.w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3645024"/>
            <a:ext cx="2155925" cy="21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Фото, презентации\2013-2014\тренажеры\DSCN2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2880320" cy="2773095"/>
          </a:xfrm>
          <a:prstGeom prst="rect">
            <a:avLst/>
          </a:prstGeom>
          <a:noFill/>
        </p:spPr>
      </p:pic>
      <p:pic>
        <p:nvPicPr>
          <p:cNvPr id="2051" name="Picture 3" descr="G:\Фото, презентации\2013-2014\тренажеры\DSCN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933056"/>
            <a:ext cx="2931099" cy="2198573"/>
          </a:xfrm>
          <a:prstGeom prst="rect">
            <a:avLst/>
          </a:prstGeom>
          <a:noFill/>
        </p:spPr>
      </p:pic>
      <p:pic>
        <p:nvPicPr>
          <p:cNvPr id="2052" name="Picture 4" descr="G:\Фото, презентации\2013-2014\тренажеры\DSCN2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1" y="4105565"/>
            <a:ext cx="2952328" cy="2214496"/>
          </a:xfrm>
          <a:prstGeom prst="rect">
            <a:avLst/>
          </a:prstGeom>
          <a:noFill/>
        </p:spPr>
      </p:pic>
      <p:pic>
        <p:nvPicPr>
          <p:cNvPr id="2053" name="Picture 5" descr="G:\Фото, презентации\2013-2014\тренажеры\DSCN2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908720"/>
            <a:ext cx="3505511" cy="2629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27310" y="357166"/>
            <a:ext cx="67874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комбинаторика: </a:t>
            </a:r>
          </a:p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комбинирование по цвету»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1220724" cy="12161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7158" y="178592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4000" dirty="0"/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643050"/>
            <a:ext cx="1220724" cy="121615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7158" y="321468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57200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178592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321468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4643446"/>
            <a:ext cx="42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4000" dirty="0"/>
          </a:p>
        </p:txBody>
      </p:sp>
      <p:pic>
        <p:nvPicPr>
          <p:cNvPr id="25" name="Рисунок 24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000372"/>
            <a:ext cx="1220724" cy="1216152"/>
          </a:xfrm>
          <a:prstGeom prst="rect">
            <a:avLst/>
          </a:prstGeom>
        </p:spPr>
      </p:pic>
      <p:pic>
        <p:nvPicPr>
          <p:cNvPr id="27" name="Рисунок 26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357694"/>
            <a:ext cx="1220724" cy="1216152"/>
          </a:xfrm>
          <a:prstGeom prst="rect">
            <a:avLst/>
          </a:prstGeom>
        </p:spPr>
      </p:pic>
      <p:pic>
        <p:nvPicPr>
          <p:cNvPr id="28" name="Рисунок 27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643050"/>
            <a:ext cx="1220724" cy="1216152"/>
          </a:xfrm>
          <a:prstGeom prst="rect">
            <a:avLst/>
          </a:prstGeom>
        </p:spPr>
      </p:pic>
      <p:pic>
        <p:nvPicPr>
          <p:cNvPr id="30" name="Рисунок 29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357694"/>
            <a:ext cx="1220724" cy="1216152"/>
          </a:xfrm>
          <a:prstGeom prst="rect">
            <a:avLst/>
          </a:prstGeom>
        </p:spPr>
      </p:pic>
      <p:pic>
        <p:nvPicPr>
          <p:cNvPr id="39" name="Рисунок 38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643050"/>
            <a:ext cx="1220724" cy="1216152"/>
          </a:xfrm>
          <a:prstGeom prst="rect">
            <a:avLst/>
          </a:prstGeom>
        </p:spPr>
      </p:pic>
      <p:pic>
        <p:nvPicPr>
          <p:cNvPr id="40" name="Рисунок 39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357694"/>
            <a:ext cx="1220724" cy="1216152"/>
          </a:xfrm>
          <a:prstGeom prst="rect">
            <a:avLst/>
          </a:prstGeom>
        </p:spPr>
      </p:pic>
      <p:pic>
        <p:nvPicPr>
          <p:cNvPr id="41" name="Рисунок 40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000372"/>
            <a:ext cx="1220724" cy="1216152"/>
          </a:xfrm>
          <a:prstGeom prst="rect">
            <a:avLst/>
          </a:prstGeom>
        </p:spPr>
      </p:pic>
      <p:pic>
        <p:nvPicPr>
          <p:cNvPr id="43" name="Рисунок 42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000372"/>
            <a:ext cx="1220724" cy="1216152"/>
          </a:xfrm>
          <a:prstGeom prst="rect">
            <a:avLst/>
          </a:prstGeom>
        </p:spPr>
      </p:pic>
      <p:pic>
        <p:nvPicPr>
          <p:cNvPr id="45" name="Рисунок 44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357694"/>
            <a:ext cx="1220724" cy="1216152"/>
          </a:xfrm>
          <a:prstGeom prst="rect">
            <a:avLst/>
          </a:prstGeom>
        </p:spPr>
      </p:pic>
      <p:pic>
        <p:nvPicPr>
          <p:cNvPr id="29" name="Рисунок 28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3000372"/>
            <a:ext cx="1220724" cy="1216152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 rot="5400000">
            <a:off x="2571736" y="3643314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Содержимое 35" descr="clixi_yellow.wm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987824" y="1628800"/>
            <a:ext cx="1220724" cy="1216152"/>
          </a:xfrm>
          <a:prstGeom prst="rect">
            <a:avLst/>
          </a:prstGeom>
        </p:spPr>
      </p:pic>
      <p:pic>
        <p:nvPicPr>
          <p:cNvPr id="46" name="Рисунок 45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996952"/>
            <a:ext cx="1220724" cy="1216152"/>
          </a:xfrm>
          <a:prstGeom prst="rect">
            <a:avLst/>
          </a:prstGeom>
        </p:spPr>
      </p:pic>
      <p:pic>
        <p:nvPicPr>
          <p:cNvPr id="48" name="Рисунок 47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365104"/>
            <a:ext cx="1220724" cy="1216152"/>
          </a:xfrm>
          <a:prstGeom prst="rect">
            <a:avLst/>
          </a:prstGeom>
        </p:spPr>
      </p:pic>
      <p:pic>
        <p:nvPicPr>
          <p:cNvPr id="49" name="Рисунок 48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628800"/>
            <a:ext cx="1220724" cy="1216152"/>
          </a:xfrm>
          <a:prstGeom prst="rect">
            <a:avLst/>
          </a:prstGeom>
        </p:spPr>
      </p:pic>
      <p:pic>
        <p:nvPicPr>
          <p:cNvPr id="50" name="Рисунок 49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996952"/>
            <a:ext cx="1220724" cy="1216152"/>
          </a:xfrm>
          <a:prstGeom prst="rect">
            <a:avLst/>
          </a:prstGeom>
        </p:spPr>
      </p:pic>
      <p:pic>
        <p:nvPicPr>
          <p:cNvPr id="51" name="Рисунок 50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4365104"/>
            <a:ext cx="1220724" cy="12161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1926"/>
            <a:ext cx="4524128" cy="212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8"/>
            <a:ext cx="4358650" cy="202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G:\Фото, презентации\2013-2014\тренажеры\DSCN2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988840"/>
            <a:ext cx="3744416" cy="280863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420888"/>
            <a:ext cx="2396931" cy="199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ЛОГИЧЕСКИЙ КВАДРАТ»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Логический квадра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3370810" cy="3370810"/>
          </a:xfrm>
          <a:prstGeom prst="rect">
            <a:avLst/>
          </a:prstGeom>
        </p:spPr>
      </p:pic>
      <p:pic>
        <p:nvPicPr>
          <p:cNvPr id="39" name="Рисунок 38" descr="Логический квадрат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268760"/>
            <a:ext cx="3376905" cy="337081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1700" y="5214950"/>
            <a:ext cx="88216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Правило логического квадрата: цвета не </a:t>
            </a:r>
          </a:p>
          <a:p>
            <a:pPr algn="ctr"/>
            <a:r>
              <a:rPr lang="ru-RU" sz="3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повторяются по горизонтали и по вертикали.</a:t>
            </a:r>
            <a:endParaRPr lang="ru-RU" sz="3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КОМБИНАТОРИКА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4518434" cy="214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3280858" cy="442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052736"/>
            <a:ext cx="4390035" cy="23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3573" y="214290"/>
            <a:ext cx="8704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КОМБИНАТОРИКА: </a:t>
            </a:r>
          </a:p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КОМБИНИРОВАНИЕ ПО ФОРМЕ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78592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21468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78632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178592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321468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57752" y="4786322"/>
            <a:ext cx="42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4000" dirty="0"/>
          </a:p>
        </p:txBody>
      </p:sp>
      <p:pic>
        <p:nvPicPr>
          <p:cNvPr id="39" name="Рисунок 38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3276" y="1714488"/>
            <a:ext cx="1220724" cy="1216152"/>
          </a:xfrm>
          <a:prstGeom prst="rect">
            <a:avLst/>
          </a:prstGeom>
        </p:spPr>
      </p:pic>
      <p:pic>
        <p:nvPicPr>
          <p:cNvPr id="40" name="Рисунок 39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643446"/>
            <a:ext cx="1220724" cy="1216152"/>
          </a:xfrm>
          <a:prstGeom prst="rect">
            <a:avLst/>
          </a:prstGeom>
        </p:spPr>
      </p:pic>
      <p:pic>
        <p:nvPicPr>
          <p:cNvPr id="41" name="Рисунок 40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143248"/>
            <a:ext cx="1220724" cy="1216152"/>
          </a:xfrm>
          <a:prstGeom prst="rect">
            <a:avLst/>
          </a:prstGeom>
        </p:spPr>
      </p:pic>
      <p:pic>
        <p:nvPicPr>
          <p:cNvPr id="43" name="Рисунок 42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3276" y="3143248"/>
            <a:ext cx="1220724" cy="1216152"/>
          </a:xfrm>
          <a:prstGeom prst="rect">
            <a:avLst/>
          </a:prstGeom>
        </p:spPr>
      </p:pic>
      <p:pic>
        <p:nvPicPr>
          <p:cNvPr id="45" name="Рисунок 44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572008"/>
            <a:ext cx="1220724" cy="1216152"/>
          </a:xfrm>
          <a:prstGeom prst="rect">
            <a:avLst/>
          </a:prstGeom>
        </p:spPr>
      </p:pic>
      <p:pic>
        <p:nvPicPr>
          <p:cNvPr id="46" name="Содержимое 45" descr="Clixi_1_green.wm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71670" y="1643050"/>
            <a:ext cx="1147572" cy="1147572"/>
          </a:xfrm>
        </p:spPr>
      </p:pic>
      <p:pic>
        <p:nvPicPr>
          <p:cNvPr id="47" name="Рисунок 46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785926"/>
            <a:ext cx="1417374" cy="838853"/>
          </a:xfrm>
          <a:prstGeom prst="rect">
            <a:avLst/>
          </a:prstGeom>
        </p:spPr>
      </p:pic>
      <p:pic>
        <p:nvPicPr>
          <p:cNvPr id="48" name="Рисунок 47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1220724" cy="1216152"/>
          </a:xfrm>
          <a:prstGeom prst="rect">
            <a:avLst/>
          </a:prstGeom>
        </p:spPr>
      </p:pic>
      <p:pic>
        <p:nvPicPr>
          <p:cNvPr id="49" name="Рисунок 48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3286124"/>
            <a:ext cx="1417374" cy="838853"/>
          </a:xfrm>
          <a:prstGeom prst="rect">
            <a:avLst/>
          </a:prstGeom>
        </p:spPr>
      </p:pic>
      <p:pic>
        <p:nvPicPr>
          <p:cNvPr id="50" name="Рисунок 49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786322"/>
            <a:ext cx="1417374" cy="838853"/>
          </a:xfrm>
          <a:prstGeom prst="rect">
            <a:avLst/>
          </a:prstGeom>
        </p:spPr>
      </p:pic>
      <p:pic>
        <p:nvPicPr>
          <p:cNvPr id="51" name="Рисунок 50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785926"/>
            <a:ext cx="1417374" cy="838853"/>
          </a:xfrm>
          <a:prstGeom prst="rect">
            <a:avLst/>
          </a:prstGeom>
        </p:spPr>
      </p:pic>
      <p:pic>
        <p:nvPicPr>
          <p:cNvPr id="52" name="Рисунок 51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214686"/>
            <a:ext cx="1417374" cy="838853"/>
          </a:xfrm>
          <a:prstGeom prst="rect">
            <a:avLst/>
          </a:prstGeom>
        </p:spPr>
      </p:pic>
      <p:pic>
        <p:nvPicPr>
          <p:cNvPr id="53" name="Рисунок 52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6626" y="4714884"/>
            <a:ext cx="1417374" cy="838853"/>
          </a:xfrm>
          <a:prstGeom prst="rect">
            <a:avLst/>
          </a:prstGeom>
        </p:spPr>
      </p:pic>
      <p:pic>
        <p:nvPicPr>
          <p:cNvPr id="54" name="Содержимое 45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214686"/>
            <a:ext cx="1147572" cy="1147572"/>
          </a:xfrm>
          <a:prstGeom prst="rect">
            <a:avLst/>
          </a:prstGeom>
        </p:spPr>
      </p:pic>
      <p:pic>
        <p:nvPicPr>
          <p:cNvPr id="55" name="Содержимое 45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643446"/>
            <a:ext cx="1147572" cy="1147572"/>
          </a:xfrm>
          <a:prstGeom prst="rect">
            <a:avLst/>
          </a:prstGeom>
        </p:spPr>
      </p:pic>
      <p:pic>
        <p:nvPicPr>
          <p:cNvPr id="56" name="Содержимое 45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714488"/>
            <a:ext cx="1147572" cy="1147572"/>
          </a:xfrm>
          <a:prstGeom prst="rect">
            <a:avLst/>
          </a:prstGeom>
        </p:spPr>
      </p:pic>
      <p:pic>
        <p:nvPicPr>
          <p:cNvPr id="57" name="Содержимое 45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214686"/>
            <a:ext cx="1147572" cy="1147572"/>
          </a:xfrm>
          <a:prstGeom prst="rect">
            <a:avLst/>
          </a:prstGeom>
        </p:spPr>
      </p:pic>
      <p:pic>
        <p:nvPicPr>
          <p:cNvPr id="58" name="Содержимое 45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572008"/>
            <a:ext cx="1147572" cy="1147572"/>
          </a:xfrm>
          <a:prstGeom prst="rect">
            <a:avLst/>
          </a:prstGeom>
        </p:spPr>
      </p:pic>
      <p:cxnSp>
        <p:nvCxnSpPr>
          <p:cNvPr id="60" name="Прямая соединительная линия 59"/>
          <p:cNvCxnSpPr>
            <a:stCxn id="4" idx="2"/>
            <a:endCxn id="4" idx="2"/>
          </p:cNvCxnSpPr>
          <p:nvPr/>
        </p:nvCxnSpPr>
        <p:spPr>
          <a:xfrm>
            <a:off x="4545887" y="15377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2678893" y="3821909"/>
            <a:ext cx="4214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Фото, презентации\2013-2014\тренажеры\DSCN3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3816424" cy="2862642"/>
          </a:xfrm>
          <a:prstGeom prst="rect">
            <a:avLst/>
          </a:prstGeom>
          <a:noFill/>
        </p:spPr>
      </p:pic>
      <p:pic>
        <p:nvPicPr>
          <p:cNvPr id="5" name="Picture 3" descr="G:\Фото, презентации\2013-2014\тренажеры\DSCN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3767919" cy="2826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Геометрические фигуры и тела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72008"/>
            <a:ext cx="1220724" cy="1216152"/>
          </a:xfrm>
          <a:prstGeom prst="rect">
            <a:avLst/>
          </a:prstGeom>
        </p:spPr>
      </p:pic>
      <p:pic>
        <p:nvPicPr>
          <p:cNvPr id="23" name="Рисунок 22" descr="clixi_1_yellow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348880"/>
            <a:ext cx="1147572" cy="1147572"/>
          </a:xfrm>
          <a:prstGeom prst="rect">
            <a:avLst/>
          </a:prstGeom>
        </p:spPr>
      </p:pic>
      <p:pic>
        <p:nvPicPr>
          <p:cNvPr id="14" name="Рисунок 13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071670" y="4643446"/>
            <a:ext cx="1856787" cy="10989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9317" y="1700808"/>
            <a:ext cx="24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Плоскостные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равностор 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429000"/>
            <a:ext cx="1828800" cy="1533144"/>
          </a:xfrm>
          <a:prstGeom prst="rect">
            <a:avLst/>
          </a:prstGeom>
        </p:spPr>
      </p:pic>
      <p:pic>
        <p:nvPicPr>
          <p:cNvPr id="18" name="Рисунок 17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2714620"/>
            <a:ext cx="1828800" cy="166420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641157" y="1785926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Объёмные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1857356" y="4214818"/>
            <a:ext cx="442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3717032"/>
            <a:ext cx="23775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Треугольник 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8054" y="5857892"/>
            <a:ext cx="17347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Квадрат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7469" y="5857892"/>
            <a:ext cx="1077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Ромб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73079" y="5072074"/>
            <a:ext cx="22829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Треугольная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призма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71539" y="4500570"/>
            <a:ext cx="267412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Пятиугольная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призма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СЛОЖЕНИЕ - ВЫЧИТАНИЕ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928802"/>
            <a:ext cx="1220724" cy="1216152"/>
          </a:xfrm>
          <a:prstGeom prst="rect">
            <a:avLst/>
          </a:prstGeom>
        </p:spPr>
      </p:pic>
      <p:pic>
        <p:nvPicPr>
          <p:cNvPr id="14" name="Рисунок 13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1928802"/>
            <a:ext cx="1220724" cy="1216152"/>
          </a:xfrm>
          <a:prstGeom prst="rect">
            <a:avLst/>
          </a:prstGeom>
        </p:spPr>
      </p:pic>
      <p:pic>
        <p:nvPicPr>
          <p:cNvPr id="15" name="Рисунок 14" descr="Clixi_green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1928802"/>
            <a:ext cx="1220724" cy="1216152"/>
          </a:xfrm>
          <a:prstGeom prst="rect">
            <a:avLst/>
          </a:prstGeom>
        </p:spPr>
      </p:pic>
      <p:pic>
        <p:nvPicPr>
          <p:cNvPr id="16" name="Рисунок 15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1928802"/>
            <a:ext cx="1220724" cy="1216152"/>
          </a:xfrm>
          <a:prstGeom prst="rect">
            <a:avLst/>
          </a:prstGeom>
        </p:spPr>
      </p:pic>
      <p:pic>
        <p:nvPicPr>
          <p:cNvPr id="17" name="Рисунок 16" descr="Дорожка из 5 квадратов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286124"/>
            <a:ext cx="7515747" cy="1231290"/>
          </a:xfrm>
          <a:prstGeom prst="rect">
            <a:avLst/>
          </a:prstGeom>
        </p:spPr>
      </p:pic>
      <p:pic>
        <p:nvPicPr>
          <p:cNvPr id="18" name="Рисунок 17" descr="Дорожка из квадратов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643446"/>
            <a:ext cx="8588555" cy="123129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57224" y="20716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20716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207167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71934" y="20716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0298" y="207167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15206" y="342900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3429000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71934" y="342900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71736" y="3429000"/>
            <a:ext cx="3962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342900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01024" y="485776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86578" y="478632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2132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57686" y="478632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43240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28794" y="4786322"/>
            <a:ext cx="396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2910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ТИКО\тико- семинар\клетки точки и штрих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790" y="2328489"/>
            <a:ext cx="4724650" cy="224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55" y="4714152"/>
            <a:ext cx="2540064" cy="19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378970"/>
            <a:ext cx="1953232" cy="197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:\ТИКО\тико-фото\DSCN77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4934"/>
            <a:ext cx="2582715" cy="193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40" y="378970"/>
            <a:ext cx="2004656" cy="197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Фото, презентации\2013-2014\тренажеры\DSCN2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076447" cy="3600400"/>
          </a:xfrm>
          <a:prstGeom prst="rect">
            <a:avLst/>
          </a:prstGeom>
          <a:noFill/>
        </p:spPr>
      </p:pic>
      <p:pic>
        <p:nvPicPr>
          <p:cNvPr id="5" name="Picture 3" descr="G:\Фото, презентации\2013-2014\тренажеры\DSCN2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84984"/>
            <a:ext cx="393599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Овал 31"/>
          <p:cNvSpPr/>
          <p:nvPr/>
        </p:nvSpPr>
        <p:spPr>
          <a:xfrm>
            <a:off x="4572000" y="2276872"/>
            <a:ext cx="4104456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14282" y="2071678"/>
            <a:ext cx="378621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СОСТАВЛЕНИЕ  И РЕШЕНИЕ ЗАДАЧ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478" y="2924944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924944"/>
            <a:ext cx="1220724" cy="1216152"/>
          </a:xfrm>
          <a:prstGeom prst="rect">
            <a:avLst/>
          </a:prstGeom>
        </p:spPr>
      </p:pic>
      <p:pic>
        <p:nvPicPr>
          <p:cNvPr id="19" name="Рисунок 18" descr="Clixi_2_green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14282" y="3643314"/>
            <a:ext cx="1148486" cy="1146658"/>
          </a:xfrm>
          <a:prstGeom prst="rect">
            <a:avLst/>
          </a:prstGeom>
        </p:spPr>
      </p:pic>
      <p:pic>
        <p:nvPicPr>
          <p:cNvPr id="22" name="Содержимое 5" descr="Clixi_1_blue.wm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428728" y="3643314"/>
            <a:ext cx="1147572" cy="1147572"/>
          </a:xfrm>
        </p:spPr>
      </p:pic>
      <p:pic>
        <p:nvPicPr>
          <p:cNvPr id="23" name="Рисунок 22" descr="clixi_1_yellow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2428868"/>
            <a:ext cx="1147572" cy="1147572"/>
          </a:xfrm>
          <a:prstGeom prst="rect">
            <a:avLst/>
          </a:prstGeom>
        </p:spPr>
      </p:pic>
      <p:pic>
        <p:nvPicPr>
          <p:cNvPr id="13" name="Рисунок 12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0440" y="5085184"/>
            <a:ext cx="1220724" cy="1216152"/>
          </a:xfrm>
          <a:prstGeom prst="rect">
            <a:avLst/>
          </a:prstGeom>
        </p:spPr>
      </p:pic>
      <p:pic>
        <p:nvPicPr>
          <p:cNvPr id="14" name="Рисунок 13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4886" y="5085184"/>
            <a:ext cx="1220724" cy="1216152"/>
          </a:xfrm>
          <a:prstGeom prst="rect">
            <a:avLst/>
          </a:prstGeom>
        </p:spPr>
      </p:pic>
      <p:pic>
        <p:nvPicPr>
          <p:cNvPr id="15" name="Рисунок 14" descr="Clixi_green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59332" y="5085184"/>
            <a:ext cx="1220724" cy="1216152"/>
          </a:xfrm>
          <a:prstGeom prst="rect">
            <a:avLst/>
          </a:prstGeom>
        </p:spPr>
      </p:pic>
      <p:pic>
        <p:nvPicPr>
          <p:cNvPr id="16" name="Рисунок 15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3778" y="5085184"/>
            <a:ext cx="1220724" cy="1216152"/>
          </a:xfrm>
          <a:prstGeom prst="rect">
            <a:avLst/>
          </a:prstGeom>
        </p:spPr>
      </p:pic>
      <p:pic>
        <p:nvPicPr>
          <p:cNvPr id="17" name="Рисунок 16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5085184"/>
            <a:ext cx="1220724" cy="1216152"/>
          </a:xfrm>
          <a:prstGeom prst="rect">
            <a:avLst/>
          </a:prstGeom>
        </p:spPr>
      </p:pic>
      <p:pic>
        <p:nvPicPr>
          <p:cNvPr id="18" name="Рисунок 17" descr="Clixi_1_red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214282" y="2500306"/>
            <a:ext cx="1147572" cy="1147572"/>
          </a:xfrm>
          <a:prstGeom prst="rect">
            <a:avLst/>
          </a:prstGeom>
        </p:spPr>
      </p:pic>
      <p:pic>
        <p:nvPicPr>
          <p:cNvPr id="20" name="Рисунок 19" descr="Clixi_2_green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643174" y="3214686"/>
            <a:ext cx="1148486" cy="1146658"/>
          </a:xfrm>
          <a:prstGeom prst="rect">
            <a:avLst/>
          </a:prstGeom>
        </p:spPr>
      </p:pic>
      <p:pic>
        <p:nvPicPr>
          <p:cNvPr id="30" name="Рисунок 29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8924" y="2924944"/>
            <a:ext cx="1220724" cy="121615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945414" y="522806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30968" y="5228060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16522" y="522806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02076" y="5228060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16192" y="522806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90872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Задача: девочка нарисовала 5  треугольников и </a:t>
            </a:r>
            <a:b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3 квадрата. Сколько  фигур нарисовала девочка</a:t>
            </a:r>
            <a:r>
              <a:rPr lang="en-US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?</a:t>
            </a:r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5429256" y="1785926"/>
            <a:ext cx="3429024" cy="278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1785926"/>
            <a:ext cx="4071966" cy="2857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СРАВНЕНИЕ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928802"/>
            <a:ext cx="1220724" cy="1216152"/>
          </a:xfrm>
          <a:prstGeom prst="rect">
            <a:avLst/>
          </a:prstGeom>
        </p:spPr>
      </p:pic>
      <p:pic>
        <p:nvPicPr>
          <p:cNvPr id="19" name="Рисунок 18" descr="Clixi_2_green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500694" y="2071678"/>
            <a:ext cx="1148486" cy="1146658"/>
          </a:xfrm>
          <a:prstGeom prst="rect">
            <a:avLst/>
          </a:prstGeom>
        </p:spPr>
      </p:pic>
      <p:pic>
        <p:nvPicPr>
          <p:cNvPr id="22" name="Содержимое 5" descr="Clixi_1_blue.wm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715140" y="2428868"/>
            <a:ext cx="1147572" cy="1147572"/>
          </a:xfrm>
        </p:spPr>
      </p:pic>
      <p:pic>
        <p:nvPicPr>
          <p:cNvPr id="23" name="Рисунок 22" descr="clixi_1_yellow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3357562"/>
            <a:ext cx="1147572" cy="1147572"/>
          </a:xfrm>
          <a:prstGeom prst="rect">
            <a:avLst/>
          </a:prstGeom>
        </p:spPr>
      </p:pic>
      <p:pic>
        <p:nvPicPr>
          <p:cNvPr id="13" name="Рисунок 12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43042" y="3214686"/>
            <a:ext cx="1220724" cy="1216152"/>
          </a:xfrm>
          <a:prstGeom prst="rect">
            <a:avLst/>
          </a:prstGeom>
        </p:spPr>
      </p:pic>
      <p:pic>
        <p:nvPicPr>
          <p:cNvPr id="14" name="Рисунок 13" descr="Clixi_green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143248"/>
            <a:ext cx="1220724" cy="1216152"/>
          </a:xfrm>
          <a:prstGeom prst="rect">
            <a:avLst/>
          </a:prstGeom>
        </p:spPr>
      </p:pic>
      <p:pic>
        <p:nvPicPr>
          <p:cNvPr id="15" name="Рисунок 14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071678"/>
            <a:ext cx="1220724" cy="1216152"/>
          </a:xfrm>
          <a:prstGeom prst="rect">
            <a:avLst/>
          </a:prstGeom>
        </p:spPr>
      </p:pic>
      <p:pic>
        <p:nvPicPr>
          <p:cNvPr id="16" name="Рисунок 15" descr="Clixi_green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3357562"/>
            <a:ext cx="1220724" cy="1216152"/>
          </a:xfrm>
          <a:prstGeom prst="rect">
            <a:avLst/>
          </a:prstGeom>
        </p:spPr>
      </p:pic>
      <p:pic>
        <p:nvPicPr>
          <p:cNvPr id="21" name="Рисунок 20" descr="clixi_1_yellow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6" y="1928802"/>
            <a:ext cx="1147572" cy="1147572"/>
          </a:xfrm>
          <a:prstGeom prst="rect">
            <a:avLst/>
          </a:prstGeom>
        </p:spPr>
      </p:pic>
      <p:pic>
        <p:nvPicPr>
          <p:cNvPr id="25" name="Рисунок 24" descr="Clixi_1_red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7215206" y="3357562"/>
            <a:ext cx="1147572" cy="1147572"/>
          </a:xfrm>
          <a:prstGeom prst="rect">
            <a:avLst/>
          </a:prstGeom>
        </p:spPr>
      </p:pic>
      <p:pic>
        <p:nvPicPr>
          <p:cNvPr id="28" name="Рисунок 27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4" y="2571744"/>
            <a:ext cx="860479" cy="85725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643438" y="2643182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&gt;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" name="Рисунок 29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000636"/>
            <a:ext cx="1220724" cy="1216152"/>
          </a:xfrm>
          <a:prstGeom prst="rect">
            <a:avLst/>
          </a:prstGeom>
        </p:spPr>
      </p:pic>
      <p:pic>
        <p:nvPicPr>
          <p:cNvPr id="32" name="Рисунок 31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728" y="5000636"/>
            <a:ext cx="1220724" cy="1216152"/>
          </a:xfrm>
          <a:prstGeom prst="rect">
            <a:avLst/>
          </a:prstGeom>
        </p:spPr>
      </p:pic>
      <p:pic>
        <p:nvPicPr>
          <p:cNvPr id="33" name="Рисунок 32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5000636"/>
            <a:ext cx="1220724" cy="1216152"/>
          </a:xfrm>
          <a:prstGeom prst="rect">
            <a:avLst/>
          </a:prstGeom>
        </p:spPr>
      </p:pic>
      <p:pic>
        <p:nvPicPr>
          <p:cNvPr id="34" name="Рисунок 33" descr="Clixi_green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4786322"/>
            <a:ext cx="1220724" cy="1216152"/>
          </a:xfrm>
          <a:prstGeom prst="rect">
            <a:avLst/>
          </a:prstGeom>
        </p:spPr>
      </p:pic>
      <p:pic>
        <p:nvPicPr>
          <p:cNvPr id="37" name="Рисунок 36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4786322"/>
            <a:ext cx="1220724" cy="1216152"/>
          </a:xfrm>
          <a:prstGeom prst="rect">
            <a:avLst/>
          </a:prstGeom>
        </p:spPr>
      </p:pic>
      <p:pic>
        <p:nvPicPr>
          <p:cNvPr id="38" name="Рисунок 37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4786322"/>
            <a:ext cx="1220724" cy="121615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00034" y="514351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85918" y="514351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&gt;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514351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29190" y="492919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15074" y="492919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72396" y="492919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Овал 37"/>
          <p:cNvSpPr/>
          <p:nvPr/>
        </p:nvSpPr>
        <p:spPr>
          <a:xfrm>
            <a:off x="5214942" y="4286256"/>
            <a:ext cx="3357586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072066" y="2857496"/>
            <a:ext cx="3357586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4282" y="2571744"/>
            <a:ext cx="1500198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17667" y="500042"/>
            <a:ext cx="4668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КЛАССИФИКАЦИЯ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714620"/>
            <a:ext cx="1220724" cy="1216152"/>
          </a:xfrm>
          <a:prstGeom prst="rect">
            <a:avLst/>
          </a:prstGeom>
        </p:spPr>
      </p:pic>
      <p:pic>
        <p:nvPicPr>
          <p:cNvPr id="19" name="Рисунок 18" descr="Clixi_2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571736" y="4500570"/>
            <a:ext cx="1148486" cy="1146658"/>
          </a:xfrm>
          <a:prstGeom prst="rect">
            <a:avLst/>
          </a:prstGeom>
        </p:spPr>
      </p:pic>
      <p:pic>
        <p:nvPicPr>
          <p:cNvPr id="22" name="Содержимое 5" descr="Clixi_1_blue.wm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428728" y="5072074"/>
            <a:ext cx="1147572" cy="1147572"/>
          </a:xfrm>
        </p:spPr>
      </p:pic>
      <p:pic>
        <p:nvPicPr>
          <p:cNvPr id="23" name="Рисунок 22" descr="clixi_1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3071810"/>
            <a:ext cx="1147572" cy="1147572"/>
          </a:xfrm>
          <a:prstGeom prst="rect">
            <a:avLst/>
          </a:prstGeom>
        </p:spPr>
      </p:pic>
      <p:pic>
        <p:nvPicPr>
          <p:cNvPr id="13" name="Рисунок 12" descr="Clixi_1_red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785786" y="3786190"/>
            <a:ext cx="1147572" cy="1147572"/>
          </a:xfrm>
          <a:prstGeom prst="rect">
            <a:avLst/>
          </a:prstGeom>
        </p:spPr>
      </p:pic>
      <p:pic>
        <p:nvPicPr>
          <p:cNvPr id="14" name="Рисунок 13" descr="Clixi_1_red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928926" y="2786058"/>
            <a:ext cx="1147572" cy="1147572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2285984" y="4214818"/>
            <a:ext cx="442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Clixi_red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3143248"/>
            <a:ext cx="788772" cy="785818"/>
          </a:xfrm>
          <a:prstGeom prst="rect">
            <a:avLst/>
          </a:prstGeom>
        </p:spPr>
      </p:pic>
      <p:pic>
        <p:nvPicPr>
          <p:cNvPr id="25" name="Рисунок 24" descr="clixi_yellow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2928934"/>
            <a:ext cx="788773" cy="785818"/>
          </a:xfrm>
          <a:prstGeom prst="rect">
            <a:avLst/>
          </a:prstGeom>
        </p:spPr>
      </p:pic>
      <p:pic>
        <p:nvPicPr>
          <p:cNvPr id="27" name="Рисунок 26" descr="Clixi_green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86644" y="3143248"/>
            <a:ext cx="788773" cy="785818"/>
          </a:xfrm>
          <a:prstGeom prst="rect">
            <a:avLst/>
          </a:prstGeom>
        </p:spPr>
      </p:pic>
      <p:pic>
        <p:nvPicPr>
          <p:cNvPr id="28" name="Рисунок 27" descr="Clixi_1_red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572132" y="4643446"/>
            <a:ext cx="718944" cy="718944"/>
          </a:xfrm>
          <a:prstGeom prst="rect">
            <a:avLst/>
          </a:prstGeom>
        </p:spPr>
      </p:pic>
      <p:pic>
        <p:nvPicPr>
          <p:cNvPr id="29" name="Рисунок 28" descr="Clixi_red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4572008"/>
            <a:ext cx="792096" cy="789129"/>
          </a:xfrm>
          <a:prstGeom prst="rect">
            <a:avLst/>
          </a:prstGeom>
        </p:spPr>
      </p:pic>
      <p:pic>
        <p:nvPicPr>
          <p:cNvPr id="30" name="Рисунок 29" descr="Clixi_1_red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4500570"/>
            <a:ext cx="714380" cy="71438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004820" y="1772816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похожи по форме</a:t>
            </a:r>
            <a:endParaRPr lang="ru-RU" sz="24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0694" y="5500702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похожи по цвету</a:t>
            </a:r>
            <a:endParaRPr lang="ru-RU" sz="24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1268760"/>
            <a:ext cx="35734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Найди лишнюю фигуру</a:t>
            </a:r>
            <a:endParaRPr lang="ru-RU" sz="24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10384" y="1282440"/>
            <a:ext cx="39052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Соедини похожие фигуры</a:t>
            </a:r>
            <a:endParaRPr lang="ru-RU" sz="24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F:\семинар 29.04\DSCN6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265078" cy="3199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G:\ТИКО\тико- семинар\Щербакова знакомст с матем Предш 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3537347" cy="4326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СОСТАВ ЧИСЛА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00504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786058"/>
            <a:ext cx="1220724" cy="12161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07704" y="764704"/>
            <a:ext cx="5141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Состав чисел 3, 4 и 5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1571612"/>
            <a:ext cx="1220724" cy="1216152"/>
          </a:xfrm>
          <a:prstGeom prst="rect">
            <a:avLst/>
          </a:prstGeom>
        </p:spPr>
      </p:pic>
      <p:pic>
        <p:nvPicPr>
          <p:cNvPr id="16" name="Рисунок 15" descr="Clixi_green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786058"/>
            <a:ext cx="1220724" cy="1216152"/>
          </a:xfrm>
          <a:prstGeom prst="rect">
            <a:avLst/>
          </a:prstGeom>
        </p:spPr>
      </p:pic>
      <p:pic>
        <p:nvPicPr>
          <p:cNvPr id="17" name="Рисунок 16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4000504"/>
            <a:ext cx="1220724" cy="1216152"/>
          </a:xfrm>
          <a:prstGeom prst="rect">
            <a:avLst/>
          </a:prstGeom>
        </p:spPr>
      </p:pic>
      <p:pic>
        <p:nvPicPr>
          <p:cNvPr id="18" name="Рисунок 17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214950"/>
            <a:ext cx="1220724" cy="1216152"/>
          </a:xfrm>
          <a:prstGeom prst="rect">
            <a:avLst/>
          </a:prstGeom>
        </p:spPr>
      </p:pic>
      <p:pic>
        <p:nvPicPr>
          <p:cNvPr id="20" name="Рисунок 19" descr="Clixi_green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5214950"/>
            <a:ext cx="1220724" cy="1216152"/>
          </a:xfrm>
          <a:prstGeom prst="rect">
            <a:avLst/>
          </a:prstGeom>
        </p:spPr>
      </p:pic>
      <p:pic>
        <p:nvPicPr>
          <p:cNvPr id="21" name="Рисунок 20" descr="квадраты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357562"/>
            <a:ext cx="2444294" cy="2444294"/>
          </a:xfrm>
          <a:prstGeom prst="rect">
            <a:avLst/>
          </a:prstGeom>
        </p:spPr>
      </p:pic>
      <p:pic>
        <p:nvPicPr>
          <p:cNvPr id="25" name="Рисунок 24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143116"/>
            <a:ext cx="1220724" cy="121615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072330" y="228599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15272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350043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43834" y="350043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00166" y="17144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414338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7224" y="292893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292893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71670" y="414338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71670" y="535782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7224" y="535782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3" name="Рисунок 42" descr="Состав числа 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2643182"/>
            <a:ext cx="2493058" cy="37426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5620" y="2420888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ПОДГОТОВКА К ШКОЛЕ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ОБУЧЕНИЕ ГРАМОТЕ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АОУИЫ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7791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ГЛАСНЫЕ ЗВУКИ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6 звуков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Б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7" y="2276872"/>
            <a:ext cx="5794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Б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5" y="2276872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В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7" y="3069034"/>
            <a:ext cx="568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В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5" y="3030934"/>
            <a:ext cx="5762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Г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7" y="3789759"/>
            <a:ext cx="5540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Г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5" y="378975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Д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4510484"/>
            <a:ext cx="5619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Д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5" y="4510484"/>
            <a:ext cx="598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З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5" y="2276872"/>
            <a:ext cx="57626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Зт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65" y="2276872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К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5" y="2997597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Кт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65" y="2997597"/>
            <a:ext cx="630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Лм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5" y="3718322"/>
            <a:ext cx="582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Лт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90" y="3718322"/>
            <a:ext cx="581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Мм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5" y="4437459"/>
            <a:ext cx="6318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Мт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90" y="4437459"/>
            <a:ext cx="5889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Нм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606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 descr="Нт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52" y="2276872"/>
            <a:ext cx="600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 descr="Пм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65" y="2997597"/>
            <a:ext cx="571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4" descr="Пт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90" y="2997597"/>
            <a:ext cx="5762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 descr="Рм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8322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 descr="Рт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90" y="3718322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 descr="См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459"/>
            <a:ext cx="6127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 descr="Ст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90" y="4437459"/>
            <a:ext cx="628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29" descr="Тм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7" y="2276872"/>
            <a:ext cx="566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0" descr="Тт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77" y="2276872"/>
            <a:ext cx="574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1" descr="Фм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7" y="2997597"/>
            <a:ext cx="5762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2" descr="Фт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77" y="2997597"/>
            <a:ext cx="6143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3" descr="Хм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7" y="3718322"/>
            <a:ext cx="5762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4" descr="Хт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77" y="3718322"/>
            <a:ext cx="6492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35" descr="Ж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8575" flipV="1">
            <a:off x="7667377" y="1702197"/>
            <a:ext cx="558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36" descr="Й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02" y="4437459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37" descr="Цт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77" y="3142059"/>
            <a:ext cx="5762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38" descr="Чм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02" y="3069034"/>
            <a:ext cx="5762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39" descr="Щм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02" y="3718322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40" descr="Шт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77" y="2421334"/>
            <a:ext cx="5826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23528" y="404664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СОЛАСНЫЕ ЗВУКИ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36 звуков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ИЗУЧАЕМ ЗВУКИ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Picture 15" descr="Clixi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2207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Clixi_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12207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lixi_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12207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Звоноче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312376" cy="21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пустая обр стор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2401551" cy="22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Змей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t="12804" r="16046" b="14104"/>
          <a:stretch>
            <a:fillRect/>
          </a:stretch>
        </p:blipFill>
        <p:spPr bwMode="auto">
          <a:xfrm>
            <a:off x="539552" y="3429000"/>
            <a:ext cx="2131855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1844824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1916832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твёрдые согласные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1916832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мягкие согласные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473005"/>
            <a:ext cx="2843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шипящие согласные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5473005"/>
            <a:ext cx="2843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глухие согласные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5473005"/>
            <a:ext cx="2843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звонкие согласные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ТИКО\тико- семинар\Салмина учимся думать что за чем след ч1 Пред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78" y="260648"/>
            <a:ext cx="45821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семинар 29.04\DSCN6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72" y="622425"/>
            <a:ext cx="4069085" cy="186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ТИКО\тико- семинар\Султанова Путешествие тетр № 2 старшТ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4314" y="4072427"/>
            <a:ext cx="4480519" cy="234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F:\семинар 29.04\DSCN6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984" y="3851758"/>
            <a:ext cx="3954346" cy="278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3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ЗВУКОВОЙ АНАЛИЗ И СИНТЕЗ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3" name="Picture 8" descr="F:\МБДОУ 15 Екатеринбург Воспитатель года 2014\фото\DSCN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419138" cy="3489475"/>
          </a:xfrm>
          <a:prstGeom prst="rect">
            <a:avLst/>
          </a:prstGeom>
          <a:noFill/>
        </p:spPr>
      </p:pic>
      <p:pic>
        <p:nvPicPr>
          <p:cNvPr id="14" name="Picture 2" descr="http://lenagold.narod.ru/fon/clipart/ram/raz/zel/ramk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901608" y="0"/>
            <a:ext cx="3672408" cy="3820214"/>
          </a:xfrm>
          <a:prstGeom prst="rect">
            <a:avLst/>
          </a:prstGeom>
          <a:noFill/>
        </p:spPr>
      </p:pic>
      <p:pic>
        <p:nvPicPr>
          <p:cNvPr id="5122" name="Picture 2" descr="G:\Фото, презентации\2013-2014\тренажеры\DSCN2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3096344" cy="2322520"/>
          </a:xfrm>
          <a:prstGeom prst="rect">
            <a:avLst/>
          </a:prstGeom>
          <a:noFill/>
        </p:spPr>
      </p:pic>
      <p:pic>
        <p:nvPicPr>
          <p:cNvPr id="5123" name="Picture 3" descr="G:\Фото, презентации\2013-2014\тренажеры\DSCN23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24744"/>
            <a:ext cx="3565129" cy="255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0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М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60045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ЗНАКОМСТВО СО ЗВУКОМ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МЕТЕ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b="19788"/>
          <a:stretch>
            <a:fillRect/>
          </a:stretch>
        </p:blipFill>
        <p:spPr bwMode="auto">
          <a:xfrm>
            <a:off x="1259632" y="1196752"/>
            <a:ext cx="6013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Я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r="10211" b="23047"/>
          <a:stretch>
            <a:fillRect/>
          </a:stretch>
        </p:blipFill>
        <p:spPr bwMode="auto">
          <a:xfrm>
            <a:off x="2770932" y="2349277"/>
            <a:ext cx="29527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Д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17307" r="4198" b="14780"/>
          <a:stretch>
            <a:fillRect/>
          </a:stretch>
        </p:blipFill>
        <p:spPr bwMode="auto">
          <a:xfrm>
            <a:off x="2842370" y="3717702"/>
            <a:ext cx="30241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ВЫДЕЛЕНИЕ ЗВУКА В СЛОВЕ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М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28" y="1916262"/>
            <a:ext cx="3455988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М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2639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ХАРАКТЕРИСТИКА ЗВУКА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М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20" y="2062436"/>
            <a:ext cx="26638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2735262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СЛИЯНИЕ СОГЛАСНОГО ЗВУКА С ГЛАСНЫМ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КРУЖ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71278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Д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16072" r="3732" b="16028"/>
          <a:stretch>
            <a:fillRect/>
          </a:stretch>
        </p:blipFill>
        <p:spPr bwMode="auto">
          <a:xfrm>
            <a:off x="5076056" y="2780928"/>
            <a:ext cx="33845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СЕМЬ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8" b="7751"/>
          <a:stretch>
            <a:fillRect/>
          </a:stretch>
        </p:blipFill>
        <p:spPr bwMode="auto">
          <a:xfrm>
            <a:off x="395536" y="1124744"/>
            <a:ext cx="55562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СОСТАВЛЯЕМ СЛОВА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А КТО ПОД ЕЛЬ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4"/>
          <a:stretch>
            <a:fillRect/>
          </a:stretch>
        </p:blipFill>
        <p:spPr bwMode="auto">
          <a:xfrm>
            <a:off x="1403648" y="1124744"/>
            <a:ext cx="614203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СОСТАВЛЯЕМ ПРЕДЛОЖЕНИЯ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КОНСТРУИРОВАНИЕ НА СЛУХ</a:t>
            </a:r>
            <a:endParaRPr lang="ru-RU" sz="34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52736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Устный диктант: 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Найдите фигуры: квадрат маленький – 3 шт.,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пятиугольник – 1 шт., треугольник равносторонний 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маленький – 4 шт., треугольник остроугольный – 1 шт.  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1) Соедините три квадрата, расположите фигуру горизонтально.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2) К первому квадрату сверху прикрепите пятиугольник.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3) К пятиугольнику сверху (справа и слева) прикрепите два 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равносторонних треугольника.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4) К первому квадрату снизу прикрепите равносторонний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треугольник.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3) К третьему квадрату снизу прикрепите равносторонний 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треугольник. 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4) К третьему треугольнику справа прикрепите остроугольный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треугольник.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7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87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1" y="500042"/>
            <a:ext cx="9144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КОНСТРУИРОВАНИЕ НА СЛУХ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26" name="Picture 2" descr="Изображение2 4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513" y="1832630"/>
            <a:ext cx="5884369" cy="464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9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КОНСТРУИРОВАНИЕ НА СЛУХ</a:t>
            </a:r>
          </a:p>
        </p:txBody>
      </p:sp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916832"/>
            <a:ext cx="1220724" cy="1216152"/>
          </a:xfrm>
          <a:prstGeom prst="rect">
            <a:avLst/>
          </a:prstGeom>
        </p:spPr>
      </p:pic>
      <p:pic>
        <p:nvPicPr>
          <p:cNvPr id="19" name="Рисунок 18" descr="Clixi_2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595766" y="4059972"/>
            <a:ext cx="1148486" cy="1146658"/>
          </a:xfrm>
          <a:prstGeom prst="rect">
            <a:avLst/>
          </a:prstGeom>
        </p:spPr>
      </p:pic>
      <p:pic>
        <p:nvPicPr>
          <p:cNvPr id="14" name="Рисунок 13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2988402"/>
            <a:ext cx="1220724" cy="1216152"/>
          </a:xfrm>
          <a:prstGeom prst="rect">
            <a:avLst/>
          </a:prstGeom>
        </p:spPr>
      </p:pic>
      <p:pic>
        <p:nvPicPr>
          <p:cNvPr id="15" name="Рисунок 14" descr="Clixi_2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202848"/>
            <a:ext cx="1148486" cy="114665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238576" y="1273890"/>
            <a:ext cx="15937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Светофор</a:t>
            </a:r>
            <a:endParaRPr lang="ru-RU" sz="22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124744"/>
            <a:ext cx="6992620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Устный диктант: </a:t>
            </a:r>
          </a:p>
          <a:p>
            <a:pPr marL="457200" indent="-457200">
              <a:buAutoNum type="arabicParenR"/>
            </a:pPr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Найдите красный квадрат, положите его 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перед собой.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2) Найдите жёлтый квадрат, положите его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под красным.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3) Найдите два прямоугольных треугольника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зелёного  цвета, соедините их между собой так, 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чтобы получился квадрат.  Расположите  зелёный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квадрат под жёлтым.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4) Соедините квадраты между собой. 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Что получилось</a:t>
            </a:r>
            <a:r>
              <a:rPr lang="en-US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?</a:t>
            </a:r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 </a:t>
            </a:r>
            <a:endParaRPr lang="ru-RU" sz="22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8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G:\ТИКО\тико- семинар\Султанова Путешествие тетр № 2 старш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4664"/>
            <a:ext cx="5278363" cy="275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F:\семинар 29.04\DSCN6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01008"/>
            <a:ext cx="3954346" cy="278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9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82" y="1116806"/>
            <a:ext cx="2430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Треугольная приз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2065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Пятиугольная призм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32004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Шестиугольная призм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68813"/>
            <a:ext cx="377507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Восьмиугольная призм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52825"/>
            <a:ext cx="52927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РАЗВЕРТКИ ПРИЗМ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F:\семинар 29.04\DSCN6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52309" cy="311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G:\ТИКО\тико- семинар\задание ДОМИК Султанова Путешествие тетр №2 среднТ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4618063" cy="328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08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Прямой счет</a:t>
            </a:r>
            <a:endParaRPr lang="ru-RU" sz="4000" dirty="0"/>
          </a:p>
        </p:txBody>
      </p:sp>
      <p:pic>
        <p:nvPicPr>
          <p:cNvPr id="4" name="Рисунок 3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5986" y="1412776"/>
            <a:ext cx="1220724" cy="1216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8400" y="15556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Clixi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412776"/>
            <a:ext cx="1220724" cy="1216152"/>
          </a:xfrm>
          <a:prstGeom prst="rect">
            <a:avLst/>
          </a:prstGeom>
        </p:spPr>
      </p:pic>
      <p:pic>
        <p:nvPicPr>
          <p:cNvPr id="7" name="Рисунок 6" descr="Clixi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210" y="1412776"/>
            <a:ext cx="1220724" cy="1216152"/>
          </a:xfrm>
          <a:prstGeom prst="rect">
            <a:avLst/>
          </a:prstGeom>
        </p:spPr>
      </p:pic>
      <p:pic>
        <p:nvPicPr>
          <p:cNvPr id="8" name="Рисунок 7" descr="Clixi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0432" y="1412776"/>
            <a:ext cx="1220724" cy="1216152"/>
          </a:xfrm>
          <a:prstGeom prst="rect">
            <a:avLst/>
          </a:prstGeom>
        </p:spPr>
      </p:pic>
      <p:pic>
        <p:nvPicPr>
          <p:cNvPr id="9" name="Рисунок 8" descr="Clixi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4878" y="1412776"/>
            <a:ext cx="1220724" cy="1216152"/>
          </a:xfrm>
          <a:prstGeom prst="rect">
            <a:avLst/>
          </a:prstGeom>
        </p:spPr>
      </p:pic>
      <p:pic>
        <p:nvPicPr>
          <p:cNvPr id="10" name="Рисунок 9" descr="clixi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9324" y="1412776"/>
            <a:ext cx="1220724" cy="1216152"/>
          </a:xfrm>
          <a:prstGeom prst="rect">
            <a:avLst/>
          </a:prstGeom>
        </p:spPr>
      </p:pic>
      <p:pic>
        <p:nvPicPr>
          <p:cNvPr id="11" name="Рисунок 10" descr="clixi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61540" y="1412776"/>
            <a:ext cx="1220724" cy="12161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6962" y="1555652"/>
            <a:ext cx="561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47622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62068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33176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8730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1408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76514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" name="Рисунок 20" descr="Clixi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572008"/>
            <a:ext cx="1220724" cy="1216152"/>
          </a:xfrm>
          <a:prstGeom prst="rect">
            <a:avLst/>
          </a:prstGeom>
        </p:spPr>
      </p:pic>
      <p:pic>
        <p:nvPicPr>
          <p:cNvPr id="22" name="Рисунок 21" descr="Clixi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4572008"/>
            <a:ext cx="1220724" cy="1216152"/>
          </a:xfrm>
          <a:prstGeom prst="rect">
            <a:avLst/>
          </a:prstGeom>
        </p:spPr>
      </p:pic>
      <p:pic>
        <p:nvPicPr>
          <p:cNvPr id="23" name="Рисунок 22" descr="clixi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4572008"/>
            <a:ext cx="1220724" cy="1216152"/>
          </a:xfrm>
          <a:prstGeom prst="rect">
            <a:avLst/>
          </a:prstGeom>
        </p:spPr>
      </p:pic>
      <p:pic>
        <p:nvPicPr>
          <p:cNvPr id="24" name="Рисунок 23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572008"/>
            <a:ext cx="1220724" cy="1216152"/>
          </a:xfrm>
          <a:prstGeom prst="rect">
            <a:avLst/>
          </a:prstGeom>
        </p:spPr>
      </p:pic>
      <p:pic>
        <p:nvPicPr>
          <p:cNvPr id="25" name="Рисунок 24" descr="Clixi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572008"/>
            <a:ext cx="1220724" cy="1216152"/>
          </a:xfrm>
          <a:prstGeom prst="rect">
            <a:avLst/>
          </a:prstGeom>
        </p:spPr>
      </p:pic>
      <p:pic>
        <p:nvPicPr>
          <p:cNvPr id="26" name="Рисунок 25" descr="Clixi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572008"/>
            <a:ext cx="1220724" cy="1216152"/>
          </a:xfrm>
          <a:prstGeom prst="rect">
            <a:avLst/>
          </a:prstGeom>
        </p:spPr>
      </p:pic>
      <p:pic>
        <p:nvPicPr>
          <p:cNvPr id="27" name="Рисунок 26" descr="clixi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4572008"/>
            <a:ext cx="1220724" cy="12161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00034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71802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86248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29586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335699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Обратный счет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Дорожка из квадратов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643446"/>
            <a:ext cx="6875720" cy="123129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699792" y="476672"/>
            <a:ext cx="3595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Чётные числа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67806" y="3786190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Нечётные числа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6248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15008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43768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6018" y="1262490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6216" y="1262490"/>
            <a:ext cx="1220724" cy="1216152"/>
          </a:xfrm>
          <a:prstGeom prst="rect">
            <a:avLst/>
          </a:prstGeom>
        </p:spPr>
      </p:pic>
      <p:pic>
        <p:nvPicPr>
          <p:cNvPr id="47" name="Рисунок 46" descr="clixi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7852" y="1262490"/>
            <a:ext cx="1220724" cy="1216152"/>
          </a:xfrm>
          <a:prstGeom prst="rect">
            <a:avLst/>
          </a:prstGeom>
        </p:spPr>
      </p:pic>
      <p:pic>
        <p:nvPicPr>
          <p:cNvPr id="48" name="Рисунок 47" descr="Clixi_green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8050" y="1262490"/>
            <a:ext cx="1220724" cy="121615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741770" y="140536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13406" y="140536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85042" y="140536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85240" y="140536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46710" y="500042"/>
            <a:ext cx="4410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порядковый счёт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4999" y="3710532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Первый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54954" y="3720985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Второй 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29162" y="3710532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Четвёртый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27320" y="3738261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Третий 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774" y="1986326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916832"/>
            <a:ext cx="1220724" cy="1216152"/>
          </a:xfrm>
          <a:prstGeom prst="rect">
            <a:avLst/>
          </a:prstGeom>
        </p:spPr>
      </p:pic>
      <p:pic>
        <p:nvPicPr>
          <p:cNvPr id="19" name="Рисунок 18" descr="Clixi_2_green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524173" y="1916832"/>
            <a:ext cx="1148486" cy="1146658"/>
          </a:xfrm>
          <a:prstGeom prst="rect">
            <a:avLst/>
          </a:prstGeom>
        </p:spPr>
      </p:pic>
      <p:pic>
        <p:nvPicPr>
          <p:cNvPr id="22" name="Содержимое 5" descr="Clixi_1_blue.wm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500025" y="1986326"/>
            <a:ext cx="1147572" cy="1147572"/>
          </a:xfrm>
        </p:spPr>
      </p:pic>
      <p:pic>
        <p:nvPicPr>
          <p:cNvPr id="23" name="Рисунок 22" descr="clixi_1_yellow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2134" y="1984620"/>
            <a:ext cx="1147572" cy="114757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503423" y="3751762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Пятый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СЧЕТ, ЧЁТНЫЕ И НЕЧЁТНЫЕ ЧИСЛА  </a:t>
            </a:r>
            <a:endParaRPr lang="ru-RU" sz="3600" dirty="0"/>
          </a:p>
        </p:txBody>
      </p:sp>
      <p:pic>
        <p:nvPicPr>
          <p:cNvPr id="1026" name="Picture 2" descr="G:\Фото, презентации\2013-2014\тренажеры\DSCN2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096344" cy="2322520"/>
          </a:xfrm>
          <a:prstGeom prst="rect">
            <a:avLst/>
          </a:prstGeom>
          <a:noFill/>
        </p:spPr>
      </p:pic>
      <p:pic>
        <p:nvPicPr>
          <p:cNvPr id="1027" name="Picture 3" descr="G:\Фото, презентации\2013-2014\тренажеры\DSCN2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08720"/>
            <a:ext cx="3071994" cy="2304256"/>
          </a:xfrm>
          <a:prstGeom prst="rect">
            <a:avLst/>
          </a:prstGeom>
          <a:noFill/>
        </p:spPr>
      </p:pic>
      <p:pic>
        <p:nvPicPr>
          <p:cNvPr id="1030" name="Picture 6" descr="G:\Фото, презентации\2013-2014\тренажеры\DSCN2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9040"/>
            <a:ext cx="2808312" cy="2681265"/>
          </a:xfrm>
          <a:prstGeom prst="rect">
            <a:avLst/>
          </a:prstGeom>
          <a:noFill/>
        </p:spPr>
      </p:pic>
      <p:pic>
        <p:nvPicPr>
          <p:cNvPr id="10" name="Picture 2" descr="F:\МБДОУ 15 Екатеринбург Воспитатель года 2014\фото\DSCN1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717032"/>
            <a:ext cx="2866041" cy="2653600"/>
          </a:xfrm>
          <a:prstGeom prst="rect">
            <a:avLst/>
          </a:prstGeom>
          <a:noFill/>
        </p:spPr>
      </p:pic>
      <p:pic>
        <p:nvPicPr>
          <p:cNvPr id="11" name="Picture 2" descr="http://lenagold.narod.ru/fon/clipart/ram/raz/zel/ramk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32856" y="3140968"/>
            <a:ext cx="2394842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МБДОУ 15 Екатеринбург Воспитатель года 2014\фото\DSCN1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866041" cy="2653600"/>
          </a:xfrm>
          <a:prstGeom prst="rect">
            <a:avLst/>
          </a:prstGeom>
          <a:noFill/>
        </p:spPr>
      </p:pic>
      <p:pic>
        <p:nvPicPr>
          <p:cNvPr id="9" name="Picture 2" descr="G:\Фото, презентации\2013-2014\тренажеры\DSCN2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3"/>
            <a:ext cx="2736304" cy="263444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924944"/>
            <a:ext cx="3528392" cy="34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4340</TotalTime>
  <Words>479</Words>
  <Application>Microsoft Office PowerPoint</Application>
  <PresentationFormat>Экран (4:3)</PresentationFormat>
  <Paragraphs>182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Book Antiqua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Пользователь</cp:lastModifiedBy>
  <cp:revision>317</cp:revision>
  <dcterms:created xsi:type="dcterms:W3CDTF">2015-04-16T08:51:38Z</dcterms:created>
  <dcterms:modified xsi:type="dcterms:W3CDTF">2017-03-21T09:13:23Z</dcterms:modified>
</cp:coreProperties>
</file>