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71" r:id="rId2"/>
    <p:sldId id="460" r:id="rId3"/>
    <p:sldId id="461" r:id="rId4"/>
    <p:sldId id="462" r:id="rId5"/>
    <p:sldId id="402" r:id="rId6"/>
    <p:sldId id="403" r:id="rId7"/>
    <p:sldId id="405" r:id="rId8"/>
    <p:sldId id="447" r:id="rId9"/>
    <p:sldId id="459" r:id="rId10"/>
    <p:sldId id="404" r:id="rId11"/>
    <p:sldId id="448" r:id="rId12"/>
    <p:sldId id="406" r:id="rId13"/>
    <p:sldId id="458" r:id="rId14"/>
    <p:sldId id="451" r:id="rId15"/>
    <p:sldId id="449" r:id="rId16"/>
    <p:sldId id="407" r:id="rId17"/>
    <p:sldId id="450" r:id="rId18"/>
    <p:sldId id="408" r:id="rId19"/>
    <p:sldId id="409" r:id="rId20"/>
    <p:sldId id="452" r:id="rId21"/>
    <p:sldId id="410" r:id="rId22"/>
    <p:sldId id="411" r:id="rId23"/>
    <p:sldId id="412" r:id="rId24"/>
    <p:sldId id="453" r:id="rId25"/>
    <p:sldId id="413" r:id="rId26"/>
    <p:sldId id="417" r:id="rId27"/>
    <p:sldId id="455" r:id="rId28"/>
    <p:sldId id="456" r:id="rId29"/>
    <p:sldId id="454" r:id="rId30"/>
    <p:sldId id="425" r:id="rId31"/>
    <p:sldId id="426" r:id="rId32"/>
    <p:sldId id="427" r:id="rId33"/>
    <p:sldId id="428" r:id="rId34"/>
    <p:sldId id="429" r:id="rId35"/>
    <p:sldId id="444" r:id="rId36"/>
    <p:sldId id="445" r:id="rId37"/>
    <p:sldId id="384" r:id="rId38"/>
    <p:sldId id="385" r:id="rId39"/>
    <p:sldId id="383" r:id="rId40"/>
    <p:sldId id="399" r:id="rId41"/>
    <p:sldId id="400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84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2822B-E8C2-452E-B4DC-42DBF064E204}" type="datetimeFigureOut">
              <a:rPr lang="ru-RU" smtClean="0"/>
              <a:pPr/>
              <a:t>07.07.2016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0AADD-5102-4BE6-84A2-29431124B63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802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C10D-56C4-45BF-B912-30817D4BA0E5}" type="datetimeFigureOut">
              <a:rPr lang="ru-RU" smtClean="0"/>
              <a:pPr/>
              <a:t>07.07.2016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6563-C346-40F0-9E9F-C27E2A1550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C10D-56C4-45BF-B912-30817D4BA0E5}" type="datetimeFigureOut">
              <a:rPr lang="ru-RU" smtClean="0"/>
              <a:pPr/>
              <a:t>07.07.2016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6563-C346-40F0-9E9F-C27E2A1550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C10D-56C4-45BF-B912-30817D4BA0E5}" type="datetimeFigureOut">
              <a:rPr lang="ru-RU" smtClean="0"/>
              <a:pPr/>
              <a:t>07.07.2016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6563-C346-40F0-9E9F-C27E2A1550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C10D-56C4-45BF-B912-30817D4BA0E5}" type="datetimeFigureOut">
              <a:rPr lang="ru-RU" smtClean="0"/>
              <a:pPr/>
              <a:t>07.07.2016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6563-C346-40F0-9E9F-C27E2A1550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C10D-56C4-45BF-B912-30817D4BA0E5}" type="datetimeFigureOut">
              <a:rPr lang="ru-RU" smtClean="0"/>
              <a:pPr/>
              <a:t>07.07.2016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6563-C346-40F0-9E9F-C27E2A1550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C10D-56C4-45BF-B912-30817D4BA0E5}" type="datetimeFigureOut">
              <a:rPr lang="ru-RU" smtClean="0"/>
              <a:pPr/>
              <a:t>07.07.2016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6563-C346-40F0-9E9F-C27E2A1550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C10D-56C4-45BF-B912-30817D4BA0E5}" type="datetimeFigureOut">
              <a:rPr lang="ru-RU" smtClean="0"/>
              <a:pPr/>
              <a:t>07.07.2016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6563-C346-40F0-9E9F-C27E2A1550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C10D-56C4-45BF-B912-30817D4BA0E5}" type="datetimeFigureOut">
              <a:rPr lang="ru-RU" smtClean="0"/>
              <a:pPr/>
              <a:t>07.07.2016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6563-C346-40F0-9E9F-C27E2A1550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C10D-56C4-45BF-B912-30817D4BA0E5}" type="datetimeFigureOut">
              <a:rPr lang="ru-RU" smtClean="0"/>
              <a:pPr/>
              <a:t>07.07.2016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6563-C346-40F0-9E9F-C27E2A1550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C10D-56C4-45BF-B912-30817D4BA0E5}" type="datetimeFigureOut">
              <a:rPr lang="ru-RU" smtClean="0"/>
              <a:pPr/>
              <a:t>07.07.2016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6563-C346-40F0-9E9F-C27E2A1550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C10D-56C4-45BF-B912-30817D4BA0E5}" type="datetimeFigureOut">
              <a:rPr lang="ru-RU" smtClean="0"/>
              <a:pPr/>
              <a:t>07.07.2016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6563-C346-40F0-9E9F-C27E2A1550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6C10D-56C4-45BF-B912-30817D4BA0E5}" type="datetimeFigureOut">
              <a:rPr lang="ru-RU" smtClean="0"/>
              <a:pPr/>
              <a:t>07.07.2016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A6563-C346-40F0-9E9F-C27E2A1550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25.wmf"/><Relationship Id="rId7" Type="http://schemas.openxmlformats.org/officeDocument/2006/relationships/image" Target="../media/image1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11" Type="http://schemas.openxmlformats.org/officeDocument/2006/relationships/image" Target="../media/image22.wmf"/><Relationship Id="rId5" Type="http://schemas.openxmlformats.org/officeDocument/2006/relationships/image" Target="../media/image33.wmf"/><Relationship Id="rId10" Type="http://schemas.openxmlformats.org/officeDocument/2006/relationships/image" Target="../media/image35.jpeg"/><Relationship Id="rId4" Type="http://schemas.openxmlformats.org/officeDocument/2006/relationships/image" Target="../media/image32.wmf"/><Relationship Id="rId9" Type="http://schemas.openxmlformats.org/officeDocument/2006/relationships/image" Target="../media/image3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wmf"/><Relationship Id="rId4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34.wmf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9.wmf"/><Relationship Id="rId7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9.wmf"/><Relationship Id="rId7" Type="http://schemas.openxmlformats.org/officeDocument/2006/relationships/image" Target="../media/image2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10" Type="http://schemas.openxmlformats.org/officeDocument/2006/relationships/image" Target="../media/image33.wmf"/><Relationship Id="rId4" Type="http://schemas.openxmlformats.org/officeDocument/2006/relationships/image" Target="../media/image21.wmf"/><Relationship Id="rId9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9.wmf"/><Relationship Id="rId7" Type="http://schemas.openxmlformats.org/officeDocument/2006/relationships/image" Target="../media/image2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10" Type="http://schemas.openxmlformats.org/officeDocument/2006/relationships/image" Target="../media/image33.wmf"/><Relationship Id="rId4" Type="http://schemas.openxmlformats.org/officeDocument/2006/relationships/image" Target="../media/image21.wmf"/><Relationship Id="rId9" Type="http://schemas.openxmlformats.org/officeDocument/2006/relationships/image" Target="../media/image2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9.wmf"/><Relationship Id="rId7" Type="http://schemas.openxmlformats.org/officeDocument/2006/relationships/image" Target="../media/image3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10" Type="http://schemas.openxmlformats.org/officeDocument/2006/relationships/image" Target="../media/image20.wmf"/><Relationship Id="rId4" Type="http://schemas.openxmlformats.org/officeDocument/2006/relationships/image" Target="../media/image24.wmf"/><Relationship Id="rId9" Type="http://schemas.openxmlformats.org/officeDocument/2006/relationships/image" Target="../media/image2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9.wmf"/><Relationship Id="rId7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1.jpeg"/><Relationship Id="rId18" Type="http://schemas.openxmlformats.org/officeDocument/2006/relationships/image" Target="../media/image76.jpeg"/><Relationship Id="rId26" Type="http://schemas.openxmlformats.org/officeDocument/2006/relationships/image" Target="../media/image84.jpeg"/><Relationship Id="rId3" Type="http://schemas.openxmlformats.org/officeDocument/2006/relationships/image" Target="../media/image61.jpeg"/><Relationship Id="rId21" Type="http://schemas.openxmlformats.org/officeDocument/2006/relationships/image" Target="../media/image79.jpeg"/><Relationship Id="rId34" Type="http://schemas.openxmlformats.org/officeDocument/2006/relationships/image" Target="../media/image92.jpeg"/><Relationship Id="rId7" Type="http://schemas.openxmlformats.org/officeDocument/2006/relationships/image" Target="../media/image65.jpeg"/><Relationship Id="rId12" Type="http://schemas.openxmlformats.org/officeDocument/2006/relationships/image" Target="../media/image70.jpeg"/><Relationship Id="rId17" Type="http://schemas.openxmlformats.org/officeDocument/2006/relationships/image" Target="../media/image75.jpeg"/><Relationship Id="rId25" Type="http://schemas.openxmlformats.org/officeDocument/2006/relationships/image" Target="../media/image83.jpeg"/><Relationship Id="rId33" Type="http://schemas.openxmlformats.org/officeDocument/2006/relationships/image" Target="../media/image91.jpeg"/><Relationship Id="rId38" Type="http://schemas.openxmlformats.org/officeDocument/2006/relationships/image" Target="../media/image96.jpeg"/><Relationship Id="rId2" Type="http://schemas.openxmlformats.org/officeDocument/2006/relationships/image" Target="../media/image1.jpeg"/><Relationship Id="rId16" Type="http://schemas.openxmlformats.org/officeDocument/2006/relationships/image" Target="../media/image74.jpeg"/><Relationship Id="rId20" Type="http://schemas.openxmlformats.org/officeDocument/2006/relationships/image" Target="../media/image78.jpeg"/><Relationship Id="rId29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24" Type="http://schemas.openxmlformats.org/officeDocument/2006/relationships/image" Target="../media/image82.jpeg"/><Relationship Id="rId32" Type="http://schemas.openxmlformats.org/officeDocument/2006/relationships/image" Target="../media/image90.jpeg"/><Relationship Id="rId37" Type="http://schemas.openxmlformats.org/officeDocument/2006/relationships/image" Target="../media/image95.jpeg"/><Relationship Id="rId5" Type="http://schemas.openxmlformats.org/officeDocument/2006/relationships/image" Target="../media/image63.jpeg"/><Relationship Id="rId15" Type="http://schemas.openxmlformats.org/officeDocument/2006/relationships/image" Target="../media/image73.jpeg"/><Relationship Id="rId23" Type="http://schemas.openxmlformats.org/officeDocument/2006/relationships/image" Target="../media/image81.jpeg"/><Relationship Id="rId28" Type="http://schemas.openxmlformats.org/officeDocument/2006/relationships/image" Target="../media/image86.jpeg"/><Relationship Id="rId36" Type="http://schemas.openxmlformats.org/officeDocument/2006/relationships/image" Target="../media/image94.jpeg"/><Relationship Id="rId10" Type="http://schemas.openxmlformats.org/officeDocument/2006/relationships/image" Target="../media/image68.jpeg"/><Relationship Id="rId19" Type="http://schemas.openxmlformats.org/officeDocument/2006/relationships/image" Target="../media/image77.jpeg"/><Relationship Id="rId31" Type="http://schemas.openxmlformats.org/officeDocument/2006/relationships/image" Target="../media/image89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Relationship Id="rId14" Type="http://schemas.openxmlformats.org/officeDocument/2006/relationships/image" Target="../media/image72.jpeg"/><Relationship Id="rId22" Type="http://schemas.openxmlformats.org/officeDocument/2006/relationships/image" Target="../media/image80.jpeg"/><Relationship Id="rId27" Type="http://schemas.openxmlformats.org/officeDocument/2006/relationships/image" Target="../media/image85.jpeg"/><Relationship Id="rId30" Type="http://schemas.openxmlformats.org/officeDocument/2006/relationships/image" Target="../media/image88.jpeg"/><Relationship Id="rId35" Type="http://schemas.openxmlformats.org/officeDocument/2006/relationships/image" Target="../media/image93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21.wmf"/><Relationship Id="rId7" Type="http://schemas.openxmlformats.org/officeDocument/2006/relationships/image" Target="../media/image9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5" Type="http://schemas.openxmlformats.org/officeDocument/2006/relationships/image" Target="../media/image19.wmf"/><Relationship Id="rId4" Type="http://schemas.openxmlformats.org/officeDocument/2006/relationships/image" Target="../media/image2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jpeg"/><Relationship Id="rId4" Type="http://schemas.openxmlformats.org/officeDocument/2006/relationships/image" Target="../media/image10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image" Target="../media/image2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7" Type="http://schemas.openxmlformats.org/officeDocument/2006/relationships/image" Target="../media/image11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emf"/><Relationship Id="rId5" Type="http://schemas.openxmlformats.org/officeDocument/2006/relationships/image" Target="../media/image114.emf"/><Relationship Id="rId4" Type="http://schemas.openxmlformats.org/officeDocument/2006/relationships/image" Target="../media/image11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0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1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2781592"/>
            <a:ext cx="9144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62223"/>
            <a:r>
              <a:rPr lang="ru-RU" sz="2600" b="1" dirty="0"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«Развивающие </a:t>
            </a:r>
            <a:r>
              <a:rPr lang="ru-RU" sz="2600" b="1" dirty="0"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тренажеры «Игровая </a:t>
            </a:r>
            <a:r>
              <a:rPr lang="ru-RU" sz="2600" b="1" dirty="0" err="1"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заниматика</a:t>
            </a:r>
            <a:r>
              <a:rPr lang="ru-RU" sz="2600" b="1" dirty="0"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» </a:t>
            </a:r>
            <a:endParaRPr lang="ru-RU" sz="2600" b="1" dirty="0" smtClean="0">
              <a:latin typeface="Monotype Corsiva" panose="03010101010201010101" pitchFamily="66" charset="0"/>
              <a:ea typeface="Times New Roman" pitchFamily="18" charset="0"/>
              <a:cs typeface="Times New Roman" pitchFamily="18" charset="0"/>
            </a:endParaRPr>
          </a:p>
          <a:p>
            <a:pPr algn="ctr" defTabSz="962223"/>
            <a:r>
              <a:rPr lang="ru-RU" sz="2600" b="1" dirty="0" smtClean="0"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2600" b="1" dirty="0"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методика «ТИКО-моделирования» </a:t>
            </a:r>
            <a:endParaRPr lang="ru-RU" sz="2600" b="1" dirty="0" smtClean="0">
              <a:latin typeface="Monotype Corsiva" panose="03010101010201010101" pitchFamily="66" charset="0"/>
              <a:ea typeface="Times New Roman" pitchFamily="18" charset="0"/>
              <a:cs typeface="Times New Roman" pitchFamily="18" charset="0"/>
            </a:endParaRPr>
          </a:p>
          <a:p>
            <a:pPr algn="ctr" defTabSz="962223"/>
            <a:r>
              <a:rPr lang="ru-RU" sz="2600" b="1" dirty="0" smtClean="0"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2600" b="1" dirty="0"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компиляции с УМК «Тропинки» и «</a:t>
            </a:r>
            <a:r>
              <a:rPr lang="ru-RU" sz="2600" b="1" dirty="0" err="1"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Предшкольная</a:t>
            </a:r>
            <a:r>
              <a:rPr lang="ru-RU" sz="2600" b="1" dirty="0"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 пора» как средство формирования интеллектуальных способностей детей в условиях дошкольного учреждения и семьи»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2" y="-1"/>
            <a:ext cx="91440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Министерство общего и профессионального образования Свердловской области </a:t>
            </a:r>
            <a:endParaRPr lang="ru-RU" altLang="ru-RU" sz="1200" dirty="0" smtClean="0"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altLang="ru-RU" sz="12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образования Администрации города Екатеринбурга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Отдел образования Орджоникидзевского района г. Екатеринбурга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учреждение детский сад № 531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948264" y="1084526"/>
            <a:ext cx="2088233" cy="1659974"/>
            <a:chOff x="611559" y="1196752"/>
            <a:chExt cx="2088233" cy="1659974"/>
          </a:xfrm>
        </p:grpSpPr>
        <p:pic>
          <p:nvPicPr>
            <p:cNvPr id="6" name="Picture 8" descr="F:\МБДОУ 15 Екатеринбург Воспитатель года 2014\фото\DSCN185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1268760"/>
              <a:ext cx="1872208" cy="1516260"/>
            </a:xfrm>
            <a:prstGeom prst="rect">
              <a:avLst/>
            </a:prstGeom>
            <a:noFill/>
          </p:spPr>
        </p:pic>
        <p:pic>
          <p:nvPicPr>
            <p:cNvPr id="7" name="Picture 2" descr="http://lenagold.narod.ru/fon/clipart/ram/raz/zel/ramk0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559" y="1196752"/>
              <a:ext cx="2088233" cy="1659974"/>
            </a:xfrm>
            <a:prstGeom prst="rect">
              <a:avLst/>
            </a:prstGeom>
            <a:noFill/>
          </p:spPr>
        </p:pic>
      </p:grpSp>
      <p:grpSp>
        <p:nvGrpSpPr>
          <p:cNvPr id="8" name="Группа 7"/>
          <p:cNvGrpSpPr/>
          <p:nvPr/>
        </p:nvGrpSpPr>
        <p:grpSpPr>
          <a:xfrm>
            <a:off x="189401" y="987112"/>
            <a:ext cx="2178818" cy="1840682"/>
            <a:chOff x="467544" y="4797152"/>
            <a:chExt cx="2178818" cy="1731982"/>
          </a:xfrm>
        </p:grpSpPr>
        <p:pic>
          <p:nvPicPr>
            <p:cNvPr id="9" name="Picture 2" descr="F:\МБДОУ 15 Екатеринбург Воспитатель года 2014\фото\DSCN1853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1560" y="4869160"/>
              <a:ext cx="1872208" cy="1601254"/>
            </a:xfrm>
            <a:prstGeom prst="rect">
              <a:avLst/>
            </a:prstGeom>
            <a:noFill/>
          </p:spPr>
        </p:pic>
        <p:pic>
          <p:nvPicPr>
            <p:cNvPr id="10" name="Picture 2" descr="http://lenagold.narod.ru/fon/clipart/ram/raz/zel/ramk0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4797152"/>
              <a:ext cx="2178818" cy="1731982"/>
            </a:xfrm>
            <a:prstGeom prst="rect">
              <a:avLst/>
            </a:prstGeom>
            <a:noFill/>
          </p:spPr>
        </p:pic>
      </p:grpSp>
      <p:grpSp>
        <p:nvGrpSpPr>
          <p:cNvPr id="11" name="Группа 10"/>
          <p:cNvGrpSpPr/>
          <p:nvPr/>
        </p:nvGrpSpPr>
        <p:grpSpPr>
          <a:xfrm>
            <a:off x="3418515" y="1124743"/>
            <a:ext cx="2377621" cy="1585449"/>
            <a:chOff x="3275856" y="4797152"/>
            <a:chExt cx="2469563" cy="1800200"/>
          </a:xfrm>
        </p:grpSpPr>
        <p:pic>
          <p:nvPicPr>
            <p:cNvPr id="14" name="Picture 7" descr="F:\МБДОУ 15 Екатеринбург Воспитатель года 2014\фото\DSCN1898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19872" y="4869160"/>
              <a:ext cx="2174039" cy="1630713"/>
            </a:xfrm>
            <a:prstGeom prst="rect">
              <a:avLst/>
            </a:prstGeom>
            <a:noFill/>
          </p:spPr>
        </p:pic>
        <p:pic>
          <p:nvPicPr>
            <p:cNvPr id="15" name="Picture 2" descr="http://lenagold.narod.ru/fon/clipart/ram/raz/zel/ramk01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75856" y="4797152"/>
              <a:ext cx="2469563" cy="1800200"/>
            </a:xfrm>
            <a:prstGeom prst="rect">
              <a:avLst/>
            </a:prstGeom>
            <a:noFill/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967" y="4704874"/>
            <a:ext cx="2320796" cy="174059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151" y="4826212"/>
            <a:ext cx="2326511" cy="20240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24" y="4874473"/>
            <a:ext cx="2466975" cy="148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lixi_1_blue.wm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5294" y="4196008"/>
            <a:ext cx="1147572" cy="1147572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СВОЙСТВА ПРЕДМЕТОВ</a:t>
            </a:r>
            <a:endParaRPr lang="ru-RU" sz="40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lixi_1_green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35294" y="2981562"/>
            <a:ext cx="1147572" cy="1147572"/>
          </a:xfrm>
          <a:prstGeom prst="rect">
            <a:avLst/>
          </a:prstGeom>
        </p:spPr>
      </p:pic>
      <p:pic>
        <p:nvPicPr>
          <p:cNvPr id="8" name="Рисунок 7" descr="Clixi_1_red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135294" y="4696074"/>
            <a:ext cx="1147572" cy="1147572"/>
          </a:xfrm>
          <a:prstGeom prst="rect">
            <a:avLst/>
          </a:prstGeom>
        </p:spPr>
      </p:pic>
      <p:pic>
        <p:nvPicPr>
          <p:cNvPr id="9" name="Рисунок 8" descr="clixi_1_yellow.w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5294" y="1767116"/>
            <a:ext cx="1147572" cy="1147572"/>
          </a:xfrm>
          <a:prstGeom prst="rect">
            <a:avLst/>
          </a:prstGeom>
        </p:spPr>
      </p:pic>
      <p:pic>
        <p:nvPicPr>
          <p:cNvPr id="10" name="Рисунок 9" descr="Clixi_blue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5822" y="1909992"/>
            <a:ext cx="1220724" cy="1216152"/>
          </a:xfrm>
          <a:prstGeom prst="rect">
            <a:avLst/>
          </a:prstGeom>
        </p:spPr>
      </p:pic>
      <p:pic>
        <p:nvPicPr>
          <p:cNvPr id="12" name="Рисунок 11" descr="Clixi_green.w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35558" y="1838554"/>
            <a:ext cx="1220724" cy="121615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811911" y="1052736"/>
            <a:ext cx="18790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Форма</a:t>
            </a:r>
            <a:endParaRPr lang="ru-RU" sz="40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16" name="Содержимое 5" descr="Clixi_1_blu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5558" y="4553198"/>
            <a:ext cx="1147572" cy="1147572"/>
          </a:xfrm>
          <a:prstGeom prst="rect">
            <a:avLst/>
          </a:prstGeom>
        </p:spPr>
      </p:pic>
      <p:pic>
        <p:nvPicPr>
          <p:cNvPr id="17" name="Рисунок 16" descr="Ромб.w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49806" y="3267314"/>
            <a:ext cx="1719439" cy="1017626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 rot="5400000">
            <a:off x="-686243" y="3445909"/>
            <a:ext cx="46434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1385459" y="3445909"/>
            <a:ext cx="46434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818010" y="1052736"/>
            <a:ext cx="18934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Размер</a:t>
            </a:r>
            <a:endParaRPr lang="ru-RU" sz="40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981298"/>
            <a:ext cx="1502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Цвет</a:t>
            </a:r>
            <a:endParaRPr lang="ru-RU" sz="40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3528599" y="3445909"/>
            <a:ext cx="46434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550800" y="1052736"/>
            <a:ext cx="17379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Объём</a:t>
            </a:r>
            <a:endParaRPr lang="ru-RU" sz="40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35" name="Рисунок 34" descr="Untitled-1.jpg"/>
          <p:cNvPicPr>
            <a:picLocks noChangeAspect="1"/>
          </p:cNvPicPr>
          <p:nvPr/>
        </p:nvPicPr>
        <p:blipFill>
          <a:blip r:embed="rId10" cstate="print"/>
          <a:srcRect l="6880" r="8661"/>
          <a:stretch>
            <a:fillRect/>
          </a:stretch>
        </p:blipFill>
        <p:spPr>
          <a:xfrm>
            <a:off x="5921772" y="2981562"/>
            <a:ext cx="2932718" cy="1428760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5964899" y="1624240"/>
            <a:ext cx="284885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(работа с</a:t>
            </a:r>
          </a:p>
          <a:p>
            <a:pPr algn="ctr"/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 наполнителем)</a:t>
            </a:r>
            <a:endParaRPr lang="ru-RU" sz="28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clixi_yellow.w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3645024"/>
            <a:ext cx="2155925" cy="21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8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G:\Фото, презентации\2013-2014\тренажеры\DSCN2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08720"/>
            <a:ext cx="2880320" cy="2773095"/>
          </a:xfrm>
          <a:prstGeom prst="rect">
            <a:avLst/>
          </a:prstGeom>
          <a:noFill/>
        </p:spPr>
      </p:pic>
      <p:pic>
        <p:nvPicPr>
          <p:cNvPr id="2051" name="Picture 3" descr="G:\Фото, презентации\2013-2014\тренажеры\DSCN2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933056"/>
            <a:ext cx="2931099" cy="2198573"/>
          </a:xfrm>
          <a:prstGeom prst="rect">
            <a:avLst/>
          </a:prstGeom>
          <a:noFill/>
        </p:spPr>
      </p:pic>
      <p:pic>
        <p:nvPicPr>
          <p:cNvPr id="2052" name="Picture 4" descr="G:\Фото, презентации\2013-2014\тренажеры\DSCN20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1" y="4105565"/>
            <a:ext cx="2952328" cy="2214496"/>
          </a:xfrm>
          <a:prstGeom prst="rect">
            <a:avLst/>
          </a:prstGeom>
          <a:noFill/>
        </p:spPr>
      </p:pic>
      <p:pic>
        <p:nvPicPr>
          <p:cNvPr id="2053" name="Picture 5" descr="G:\Фото, презентации\2013-2014\тренажеры\DSCN20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908720"/>
            <a:ext cx="3505511" cy="2629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27310" y="357166"/>
            <a:ext cx="67874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комбинаторика: </a:t>
            </a:r>
          </a:p>
          <a:p>
            <a:pPr algn="ctr"/>
            <a:r>
              <a:rPr lang="ru-RU" sz="40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комбинирование по цвету»</a:t>
            </a:r>
            <a:endParaRPr lang="ru-RU" sz="40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44" name="Рисунок 43" descr="Clixi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643050"/>
            <a:ext cx="1220724" cy="121615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57158" y="1785926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endParaRPr lang="ru-RU" sz="4000" dirty="0"/>
          </a:p>
        </p:txBody>
      </p:sp>
      <p:pic>
        <p:nvPicPr>
          <p:cNvPr id="42" name="Рисунок 41" descr="Clixi_blue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1643050"/>
            <a:ext cx="1220724" cy="121615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57158" y="3214686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endParaRPr lang="ru-RU" sz="4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4572008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endParaRPr lang="ru-RU" sz="4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14876" y="1785926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endParaRPr lang="ru-RU" sz="4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786314" y="3214686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endParaRPr lang="ru-RU" sz="4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786314" y="4643446"/>
            <a:ext cx="428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  <a:endParaRPr lang="ru-RU" sz="4000" dirty="0"/>
          </a:p>
        </p:txBody>
      </p:sp>
      <p:pic>
        <p:nvPicPr>
          <p:cNvPr id="25" name="Рисунок 24" descr="Clixi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000372"/>
            <a:ext cx="1220724" cy="1216152"/>
          </a:xfrm>
          <a:prstGeom prst="rect">
            <a:avLst/>
          </a:prstGeom>
        </p:spPr>
      </p:pic>
      <p:pic>
        <p:nvPicPr>
          <p:cNvPr id="27" name="Рисунок 26" descr="Clixi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4357694"/>
            <a:ext cx="1220724" cy="1216152"/>
          </a:xfrm>
          <a:prstGeom prst="rect">
            <a:avLst/>
          </a:prstGeom>
        </p:spPr>
      </p:pic>
      <p:pic>
        <p:nvPicPr>
          <p:cNvPr id="28" name="Рисунок 27" descr="Clixi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1643050"/>
            <a:ext cx="1220724" cy="1216152"/>
          </a:xfrm>
          <a:prstGeom prst="rect">
            <a:avLst/>
          </a:prstGeom>
        </p:spPr>
      </p:pic>
      <p:pic>
        <p:nvPicPr>
          <p:cNvPr id="30" name="Рисунок 29" descr="Clixi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4357694"/>
            <a:ext cx="1220724" cy="1216152"/>
          </a:xfrm>
          <a:prstGeom prst="rect">
            <a:avLst/>
          </a:prstGeom>
        </p:spPr>
      </p:pic>
      <p:pic>
        <p:nvPicPr>
          <p:cNvPr id="39" name="Рисунок 38" descr="Clixi_blue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1643050"/>
            <a:ext cx="1220724" cy="1216152"/>
          </a:xfrm>
          <a:prstGeom prst="rect">
            <a:avLst/>
          </a:prstGeom>
        </p:spPr>
      </p:pic>
      <p:pic>
        <p:nvPicPr>
          <p:cNvPr id="40" name="Рисунок 39" descr="Clixi_blue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4357694"/>
            <a:ext cx="1220724" cy="1216152"/>
          </a:xfrm>
          <a:prstGeom prst="rect">
            <a:avLst/>
          </a:prstGeom>
        </p:spPr>
      </p:pic>
      <p:pic>
        <p:nvPicPr>
          <p:cNvPr id="41" name="Рисунок 40" descr="Clixi_blue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3000372"/>
            <a:ext cx="1220724" cy="1216152"/>
          </a:xfrm>
          <a:prstGeom prst="rect">
            <a:avLst/>
          </a:prstGeom>
        </p:spPr>
      </p:pic>
      <p:pic>
        <p:nvPicPr>
          <p:cNvPr id="43" name="Рисунок 42" descr="Clixi_blue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3000372"/>
            <a:ext cx="1220724" cy="1216152"/>
          </a:xfrm>
          <a:prstGeom prst="rect">
            <a:avLst/>
          </a:prstGeom>
        </p:spPr>
      </p:pic>
      <p:pic>
        <p:nvPicPr>
          <p:cNvPr id="45" name="Рисунок 44" descr="Clixi_blue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4357694"/>
            <a:ext cx="1220724" cy="1216152"/>
          </a:xfrm>
          <a:prstGeom prst="rect">
            <a:avLst/>
          </a:prstGeom>
        </p:spPr>
      </p:pic>
      <p:pic>
        <p:nvPicPr>
          <p:cNvPr id="29" name="Рисунок 28" descr="Clixi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3000372"/>
            <a:ext cx="1220724" cy="1216152"/>
          </a:xfrm>
          <a:prstGeom prst="rect">
            <a:avLst/>
          </a:prstGeom>
        </p:spPr>
      </p:pic>
      <p:cxnSp>
        <p:nvCxnSpPr>
          <p:cNvPr id="47" name="Прямая соединительная линия 46"/>
          <p:cNvCxnSpPr/>
          <p:nvPr/>
        </p:nvCxnSpPr>
        <p:spPr>
          <a:xfrm rot="5400000">
            <a:off x="2571736" y="3643314"/>
            <a:ext cx="3857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Содержимое 35" descr="clixi_yellow.wmf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987824" y="1628800"/>
            <a:ext cx="1220724" cy="1216152"/>
          </a:xfrm>
          <a:prstGeom prst="rect">
            <a:avLst/>
          </a:prstGeom>
        </p:spPr>
      </p:pic>
      <p:pic>
        <p:nvPicPr>
          <p:cNvPr id="46" name="Рисунок 45" descr="clixi_yellow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2996952"/>
            <a:ext cx="1220724" cy="1216152"/>
          </a:xfrm>
          <a:prstGeom prst="rect">
            <a:avLst/>
          </a:prstGeom>
        </p:spPr>
      </p:pic>
      <p:pic>
        <p:nvPicPr>
          <p:cNvPr id="48" name="Рисунок 47" descr="clixi_yellow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4365104"/>
            <a:ext cx="1220724" cy="1216152"/>
          </a:xfrm>
          <a:prstGeom prst="rect">
            <a:avLst/>
          </a:prstGeom>
        </p:spPr>
      </p:pic>
      <p:pic>
        <p:nvPicPr>
          <p:cNvPr id="49" name="Рисунок 48" descr="clixi_yellow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1628800"/>
            <a:ext cx="1220724" cy="1216152"/>
          </a:xfrm>
          <a:prstGeom prst="rect">
            <a:avLst/>
          </a:prstGeom>
        </p:spPr>
      </p:pic>
      <p:pic>
        <p:nvPicPr>
          <p:cNvPr id="50" name="Рисунок 49" descr="clixi_yellow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2996952"/>
            <a:ext cx="1220724" cy="1216152"/>
          </a:xfrm>
          <a:prstGeom prst="rect">
            <a:avLst/>
          </a:prstGeom>
        </p:spPr>
      </p:pic>
      <p:pic>
        <p:nvPicPr>
          <p:cNvPr id="51" name="Рисунок 50" descr="clixi_yellow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4365104"/>
            <a:ext cx="1220724" cy="12161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1926"/>
            <a:ext cx="4524128" cy="212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653138"/>
            <a:ext cx="4358650" cy="202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G:\Фото, презентации\2013-2014\тренажеры\DSCN21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988840"/>
            <a:ext cx="3744416" cy="2808630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2420888"/>
            <a:ext cx="2396931" cy="199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500042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ЛОГИЧЕСКИЙ КВАДРАТ»</a:t>
            </a:r>
            <a:endParaRPr lang="ru-RU" sz="40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Логический квадра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268760"/>
            <a:ext cx="3370810" cy="3370810"/>
          </a:xfrm>
          <a:prstGeom prst="rect">
            <a:avLst/>
          </a:prstGeom>
        </p:spPr>
      </p:pic>
      <p:pic>
        <p:nvPicPr>
          <p:cNvPr id="39" name="Рисунок 38" descr="Логический квадрат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268760"/>
            <a:ext cx="3376905" cy="3370810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111700" y="5214950"/>
            <a:ext cx="88216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Правило логического квадрата: цвета не </a:t>
            </a:r>
          </a:p>
          <a:p>
            <a:pPr algn="ctr"/>
            <a:r>
              <a:rPr lang="ru-RU" sz="30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 повторяются по горизонтали и по вертикали.</a:t>
            </a:r>
            <a:endParaRPr lang="ru-RU" sz="30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КОМБИНАТОРИКА</a:t>
            </a:r>
            <a:endParaRPr lang="ru-RU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005064"/>
            <a:ext cx="4518434" cy="214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980728"/>
            <a:ext cx="3280858" cy="442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052736"/>
            <a:ext cx="4390035" cy="233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3573" y="214290"/>
            <a:ext cx="8704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КОМБИНАТОРИКА: </a:t>
            </a:r>
          </a:p>
          <a:p>
            <a:pPr algn="ctr"/>
            <a:r>
              <a:rPr lang="ru-RU" sz="40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КОМБИНИРОВАНИЕ ПО ФОРМЕ</a:t>
            </a:r>
            <a:endParaRPr lang="ru-RU" sz="40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1785926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endParaRPr lang="ru-RU" sz="4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3214686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endParaRPr lang="ru-RU" sz="4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4786322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endParaRPr lang="ru-RU" sz="4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86314" y="1785926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endParaRPr lang="ru-RU" sz="4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857752" y="3214686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endParaRPr lang="ru-RU" sz="4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857752" y="4786322"/>
            <a:ext cx="428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  <a:endParaRPr lang="ru-RU" sz="4000" dirty="0"/>
          </a:p>
        </p:txBody>
      </p:sp>
      <p:pic>
        <p:nvPicPr>
          <p:cNvPr id="39" name="Рисунок 38" descr="Clixi_blu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3276" y="1714488"/>
            <a:ext cx="1220724" cy="1216152"/>
          </a:xfrm>
          <a:prstGeom prst="rect">
            <a:avLst/>
          </a:prstGeom>
        </p:spPr>
      </p:pic>
      <p:pic>
        <p:nvPicPr>
          <p:cNvPr id="40" name="Рисунок 39" descr="Clixi_blu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4643446"/>
            <a:ext cx="1220724" cy="1216152"/>
          </a:xfrm>
          <a:prstGeom prst="rect">
            <a:avLst/>
          </a:prstGeom>
        </p:spPr>
      </p:pic>
      <p:pic>
        <p:nvPicPr>
          <p:cNvPr id="41" name="Рисунок 40" descr="Clixi_blu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143248"/>
            <a:ext cx="1220724" cy="1216152"/>
          </a:xfrm>
          <a:prstGeom prst="rect">
            <a:avLst/>
          </a:prstGeom>
        </p:spPr>
      </p:pic>
      <p:pic>
        <p:nvPicPr>
          <p:cNvPr id="43" name="Рисунок 42" descr="Clixi_blu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3276" y="3143248"/>
            <a:ext cx="1220724" cy="1216152"/>
          </a:xfrm>
          <a:prstGeom prst="rect">
            <a:avLst/>
          </a:prstGeom>
        </p:spPr>
      </p:pic>
      <p:pic>
        <p:nvPicPr>
          <p:cNvPr id="45" name="Рисунок 44" descr="Clixi_blu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4572008"/>
            <a:ext cx="1220724" cy="1216152"/>
          </a:xfrm>
          <a:prstGeom prst="rect">
            <a:avLst/>
          </a:prstGeom>
        </p:spPr>
      </p:pic>
      <p:pic>
        <p:nvPicPr>
          <p:cNvPr id="46" name="Содержимое 45" descr="Clixi_1_green.wm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071670" y="1643050"/>
            <a:ext cx="1147572" cy="1147572"/>
          </a:xfrm>
        </p:spPr>
      </p:pic>
      <p:pic>
        <p:nvPicPr>
          <p:cNvPr id="47" name="Рисунок 46" descr="Ромб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1785926"/>
            <a:ext cx="1417374" cy="838853"/>
          </a:xfrm>
          <a:prstGeom prst="rect">
            <a:avLst/>
          </a:prstGeom>
        </p:spPr>
      </p:pic>
      <p:pic>
        <p:nvPicPr>
          <p:cNvPr id="48" name="Рисунок 47" descr="Clixi_blu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643050"/>
            <a:ext cx="1220724" cy="1216152"/>
          </a:xfrm>
          <a:prstGeom prst="rect">
            <a:avLst/>
          </a:prstGeom>
        </p:spPr>
      </p:pic>
      <p:pic>
        <p:nvPicPr>
          <p:cNvPr id="49" name="Рисунок 48" descr="Ромб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3286124"/>
            <a:ext cx="1417374" cy="838853"/>
          </a:xfrm>
          <a:prstGeom prst="rect">
            <a:avLst/>
          </a:prstGeom>
        </p:spPr>
      </p:pic>
      <p:pic>
        <p:nvPicPr>
          <p:cNvPr id="50" name="Рисунок 49" descr="Ромб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4786322"/>
            <a:ext cx="1417374" cy="838853"/>
          </a:xfrm>
          <a:prstGeom prst="rect">
            <a:avLst/>
          </a:prstGeom>
        </p:spPr>
      </p:pic>
      <p:pic>
        <p:nvPicPr>
          <p:cNvPr id="51" name="Рисунок 50" descr="Ромб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1785926"/>
            <a:ext cx="1417374" cy="838853"/>
          </a:xfrm>
          <a:prstGeom prst="rect">
            <a:avLst/>
          </a:prstGeom>
        </p:spPr>
      </p:pic>
      <p:pic>
        <p:nvPicPr>
          <p:cNvPr id="52" name="Рисунок 51" descr="Ромб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3214686"/>
            <a:ext cx="1417374" cy="838853"/>
          </a:xfrm>
          <a:prstGeom prst="rect">
            <a:avLst/>
          </a:prstGeom>
        </p:spPr>
      </p:pic>
      <p:pic>
        <p:nvPicPr>
          <p:cNvPr id="53" name="Рисунок 52" descr="Ромб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26626" y="4714884"/>
            <a:ext cx="1417374" cy="838853"/>
          </a:xfrm>
          <a:prstGeom prst="rect">
            <a:avLst/>
          </a:prstGeom>
        </p:spPr>
      </p:pic>
      <p:pic>
        <p:nvPicPr>
          <p:cNvPr id="54" name="Содержимое 45" descr="Clixi_1_green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3214686"/>
            <a:ext cx="1147572" cy="1147572"/>
          </a:xfrm>
          <a:prstGeom prst="rect">
            <a:avLst/>
          </a:prstGeom>
        </p:spPr>
      </p:pic>
      <p:pic>
        <p:nvPicPr>
          <p:cNvPr id="55" name="Содержимое 45" descr="Clixi_1_green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4643446"/>
            <a:ext cx="1147572" cy="1147572"/>
          </a:xfrm>
          <a:prstGeom prst="rect">
            <a:avLst/>
          </a:prstGeom>
        </p:spPr>
      </p:pic>
      <p:pic>
        <p:nvPicPr>
          <p:cNvPr id="56" name="Содержимое 45" descr="Clixi_1_green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1714488"/>
            <a:ext cx="1147572" cy="1147572"/>
          </a:xfrm>
          <a:prstGeom prst="rect">
            <a:avLst/>
          </a:prstGeom>
        </p:spPr>
      </p:pic>
      <p:pic>
        <p:nvPicPr>
          <p:cNvPr id="57" name="Содержимое 45" descr="Clixi_1_green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3214686"/>
            <a:ext cx="1147572" cy="1147572"/>
          </a:xfrm>
          <a:prstGeom prst="rect">
            <a:avLst/>
          </a:prstGeom>
        </p:spPr>
      </p:pic>
      <p:pic>
        <p:nvPicPr>
          <p:cNvPr id="58" name="Содержимое 45" descr="Clixi_1_green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4572008"/>
            <a:ext cx="1147572" cy="1147572"/>
          </a:xfrm>
          <a:prstGeom prst="rect">
            <a:avLst/>
          </a:prstGeom>
        </p:spPr>
      </p:pic>
      <p:cxnSp>
        <p:nvCxnSpPr>
          <p:cNvPr id="60" name="Прямая соединительная линия 59"/>
          <p:cNvCxnSpPr>
            <a:stCxn id="4" idx="2"/>
            <a:endCxn id="4" idx="2"/>
          </p:cNvCxnSpPr>
          <p:nvPr/>
        </p:nvCxnSpPr>
        <p:spPr>
          <a:xfrm>
            <a:off x="4545887" y="15377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5400000">
            <a:off x="2678893" y="3821909"/>
            <a:ext cx="42148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G:\Фото, презентации\2013-2014\тренажеры\DSCN35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3816424" cy="2862642"/>
          </a:xfrm>
          <a:prstGeom prst="rect">
            <a:avLst/>
          </a:prstGeom>
          <a:noFill/>
        </p:spPr>
      </p:pic>
      <p:pic>
        <p:nvPicPr>
          <p:cNvPr id="5" name="Picture 3" descr="G:\Фото, презентации\2013-2014\тренажеры\DSCN2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501008"/>
            <a:ext cx="3767919" cy="2826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85728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Геометрические фигуры и тела</a:t>
            </a:r>
            <a:endParaRPr lang="ru-RU" sz="40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42" name="Рисунок 41" descr="Clixi_blu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572008"/>
            <a:ext cx="1220724" cy="1216152"/>
          </a:xfrm>
          <a:prstGeom prst="rect">
            <a:avLst/>
          </a:prstGeom>
        </p:spPr>
      </p:pic>
      <p:pic>
        <p:nvPicPr>
          <p:cNvPr id="23" name="Рисунок 22" descr="clixi_1_yellow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2348880"/>
            <a:ext cx="1147572" cy="1147572"/>
          </a:xfrm>
          <a:prstGeom prst="rect">
            <a:avLst/>
          </a:prstGeom>
        </p:spPr>
      </p:pic>
      <p:pic>
        <p:nvPicPr>
          <p:cNvPr id="14" name="Рисунок 13" descr="Ромб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2071670" y="4643446"/>
            <a:ext cx="1856787" cy="109891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29317" y="1700808"/>
            <a:ext cx="2496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Плоскостные</a:t>
            </a:r>
            <a:endParaRPr lang="ru-RU" sz="28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равностор 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2" y="3429000"/>
            <a:ext cx="1828800" cy="1533144"/>
          </a:xfrm>
          <a:prstGeom prst="rect">
            <a:avLst/>
          </a:prstGeom>
        </p:spPr>
      </p:pic>
      <p:pic>
        <p:nvPicPr>
          <p:cNvPr id="18" name="Рисунок 17" descr="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16" y="2714620"/>
            <a:ext cx="1828800" cy="166420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641157" y="1785926"/>
            <a:ext cx="1904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Объёмные</a:t>
            </a:r>
            <a:endParaRPr lang="ru-RU" sz="28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5400000">
            <a:off x="1857356" y="4214818"/>
            <a:ext cx="4429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899592" y="3717032"/>
            <a:ext cx="23775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Треугольник </a:t>
            </a:r>
            <a:endParaRPr lang="ru-RU" sz="28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8054" y="5857892"/>
            <a:ext cx="17347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Квадрат</a:t>
            </a:r>
            <a:endParaRPr lang="ru-RU" sz="28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67469" y="5857892"/>
            <a:ext cx="10775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Ромб</a:t>
            </a:r>
            <a:endParaRPr lang="ru-RU" sz="28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73079" y="5072074"/>
            <a:ext cx="228299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Треугольная</a:t>
            </a:r>
          </a:p>
          <a:p>
            <a:pPr algn="ctr"/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призма</a:t>
            </a:r>
            <a:endParaRPr lang="ru-RU" sz="28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471539" y="4500570"/>
            <a:ext cx="267412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Пятиугольная</a:t>
            </a:r>
          </a:p>
          <a:p>
            <a:pPr algn="ctr"/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 призма</a:t>
            </a:r>
            <a:endParaRPr lang="ru-RU" sz="28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500042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СЛОЖЕНИЕ - ВЫЧИТАНИЕ</a:t>
            </a:r>
            <a:endParaRPr lang="ru-RU" sz="40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42" name="Рисунок 41" descr="Clixi_blu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928802"/>
            <a:ext cx="1220724" cy="1216152"/>
          </a:xfrm>
          <a:prstGeom prst="rect">
            <a:avLst/>
          </a:prstGeom>
        </p:spPr>
      </p:pic>
      <p:pic>
        <p:nvPicPr>
          <p:cNvPr id="44" name="Рисунок 43" descr="Clixi_red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1928802"/>
            <a:ext cx="1220724" cy="1216152"/>
          </a:xfrm>
          <a:prstGeom prst="rect">
            <a:avLst/>
          </a:prstGeom>
        </p:spPr>
      </p:pic>
      <p:pic>
        <p:nvPicPr>
          <p:cNvPr id="14" name="Рисунок 13" descr="clixi_yellow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3108" y="1928802"/>
            <a:ext cx="1220724" cy="1216152"/>
          </a:xfrm>
          <a:prstGeom prst="rect">
            <a:avLst/>
          </a:prstGeom>
        </p:spPr>
      </p:pic>
      <p:pic>
        <p:nvPicPr>
          <p:cNvPr id="15" name="Рисунок 14" descr="Clixi_green.w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6380" y="1928802"/>
            <a:ext cx="1220724" cy="1216152"/>
          </a:xfrm>
          <a:prstGeom prst="rect">
            <a:avLst/>
          </a:prstGeom>
        </p:spPr>
      </p:pic>
      <p:pic>
        <p:nvPicPr>
          <p:cNvPr id="16" name="Рисунок 15" descr="Clixi_blu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1928802"/>
            <a:ext cx="1220724" cy="1216152"/>
          </a:xfrm>
          <a:prstGeom prst="rect">
            <a:avLst/>
          </a:prstGeom>
        </p:spPr>
      </p:pic>
      <p:pic>
        <p:nvPicPr>
          <p:cNvPr id="17" name="Рисунок 16" descr="Дорожка из 5 квадратов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3286124"/>
            <a:ext cx="7515747" cy="1231290"/>
          </a:xfrm>
          <a:prstGeom prst="rect">
            <a:avLst/>
          </a:prstGeom>
        </p:spPr>
      </p:pic>
      <p:pic>
        <p:nvPicPr>
          <p:cNvPr id="18" name="Рисунок 17" descr="Дорожка из квадратов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0" y="4643446"/>
            <a:ext cx="8588555" cy="123129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857224" y="2071678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215206" y="2071678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643570" y="2071678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071934" y="2071678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00298" y="2071678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215206" y="3429000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643570" y="3429000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071934" y="3429000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71736" y="3429000"/>
            <a:ext cx="3962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28662" y="3429000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001024" y="4857760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786578" y="4786322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572132" y="478632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357686" y="4786322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143240" y="478632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928794" y="4786322"/>
            <a:ext cx="3962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42910" y="478632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G:\ТИКО\тико- семинар\клетки точки и штрих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4790" y="2328489"/>
            <a:ext cx="4724650" cy="2243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55" y="4714152"/>
            <a:ext cx="2540064" cy="19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1520" y="378970"/>
            <a:ext cx="1953232" cy="197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E:\ТИКО\тико-фото\DSCN776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34934"/>
            <a:ext cx="2582715" cy="193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440" y="378970"/>
            <a:ext cx="2004656" cy="197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44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G:\Фото, презентации\2013-2014\тренажеры\DSCN23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4076447" cy="3600400"/>
          </a:xfrm>
          <a:prstGeom prst="rect">
            <a:avLst/>
          </a:prstGeom>
          <a:noFill/>
        </p:spPr>
      </p:pic>
      <p:pic>
        <p:nvPicPr>
          <p:cNvPr id="5" name="Picture 3" descr="G:\Фото, презентации\2013-2014\тренажеры\DSCN20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284984"/>
            <a:ext cx="3935992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Овал 31"/>
          <p:cNvSpPr/>
          <p:nvPr/>
        </p:nvSpPr>
        <p:spPr>
          <a:xfrm>
            <a:off x="4572000" y="2276872"/>
            <a:ext cx="4104456" cy="23042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14282" y="2071678"/>
            <a:ext cx="3786214" cy="30003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85728"/>
            <a:ext cx="9143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СОСТАВЛЕНИЕ  И РЕШЕНИЕ ЗАДАЧ</a:t>
            </a:r>
            <a:endParaRPr lang="ru-RU" sz="36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42" name="Рисунок 41" descr="Clixi_blu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4478" y="2924944"/>
            <a:ext cx="1220724" cy="1216152"/>
          </a:xfrm>
          <a:prstGeom prst="rect">
            <a:avLst/>
          </a:prstGeom>
        </p:spPr>
      </p:pic>
      <p:pic>
        <p:nvPicPr>
          <p:cNvPr id="44" name="Рисунок 43" descr="Clixi_red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924944"/>
            <a:ext cx="1220724" cy="1216152"/>
          </a:xfrm>
          <a:prstGeom prst="rect">
            <a:avLst/>
          </a:prstGeom>
        </p:spPr>
      </p:pic>
      <p:pic>
        <p:nvPicPr>
          <p:cNvPr id="19" name="Рисунок 18" descr="Clixi_2_green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214282" y="3643314"/>
            <a:ext cx="1148486" cy="1146658"/>
          </a:xfrm>
          <a:prstGeom prst="rect">
            <a:avLst/>
          </a:prstGeom>
        </p:spPr>
      </p:pic>
      <p:pic>
        <p:nvPicPr>
          <p:cNvPr id="22" name="Содержимое 5" descr="Clixi_1_blue.wmf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1428728" y="3643314"/>
            <a:ext cx="1147572" cy="1147572"/>
          </a:xfrm>
        </p:spPr>
      </p:pic>
      <p:pic>
        <p:nvPicPr>
          <p:cNvPr id="23" name="Рисунок 22" descr="clixi_1_yellow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728" y="2428868"/>
            <a:ext cx="1147572" cy="1147572"/>
          </a:xfrm>
          <a:prstGeom prst="rect">
            <a:avLst/>
          </a:prstGeom>
        </p:spPr>
      </p:pic>
      <p:pic>
        <p:nvPicPr>
          <p:cNvPr id="13" name="Рисунок 12" descr="Clixi_red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30440" y="5085184"/>
            <a:ext cx="1220724" cy="1216152"/>
          </a:xfrm>
          <a:prstGeom prst="rect">
            <a:avLst/>
          </a:prstGeom>
        </p:spPr>
      </p:pic>
      <p:pic>
        <p:nvPicPr>
          <p:cNvPr id="14" name="Рисунок 13" descr="clixi_yellow.w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44886" y="5085184"/>
            <a:ext cx="1220724" cy="1216152"/>
          </a:xfrm>
          <a:prstGeom prst="rect">
            <a:avLst/>
          </a:prstGeom>
        </p:spPr>
      </p:pic>
      <p:pic>
        <p:nvPicPr>
          <p:cNvPr id="15" name="Рисунок 14" descr="Clixi_green.w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59332" y="5085184"/>
            <a:ext cx="1220724" cy="1216152"/>
          </a:xfrm>
          <a:prstGeom prst="rect">
            <a:avLst/>
          </a:prstGeom>
        </p:spPr>
      </p:pic>
      <p:pic>
        <p:nvPicPr>
          <p:cNvPr id="16" name="Рисунок 15" descr="Clixi_blu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3778" y="5085184"/>
            <a:ext cx="1220724" cy="1216152"/>
          </a:xfrm>
          <a:prstGeom prst="rect">
            <a:avLst/>
          </a:prstGeom>
        </p:spPr>
      </p:pic>
      <p:pic>
        <p:nvPicPr>
          <p:cNvPr id="17" name="Рисунок 16" descr="clixi_yellow.w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8224" y="5085184"/>
            <a:ext cx="1220724" cy="1216152"/>
          </a:xfrm>
          <a:prstGeom prst="rect">
            <a:avLst/>
          </a:prstGeom>
        </p:spPr>
      </p:pic>
      <p:pic>
        <p:nvPicPr>
          <p:cNvPr id="18" name="Рисунок 17" descr="Clixi_1_red.w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5400000">
            <a:off x="214282" y="2500306"/>
            <a:ext cx="1147572" cy="1147572"/>
          </a:xfrm>
          <a:prstGeom prst="rect">
            <a:avLst/>
          </a:prstGeom>
        </p:spPr>
      </p:pic>
      <p:pic>
        <p:nvPicPr>
          <p:cNvPr id="20" name="Рисунок 19" descr="Clixi_2_green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2643174" y="3214686"/>
            <a:ext cx="1148486" cy="1146658"/>
          </a:xfrm>
          <a:prstGeom prst="rect">
            <a:avLst/>
          </a:prstGeom>
        </p:spPr>
      </p:pic>
      <p:pic>
        <p:nvPicPr>
          <p:cNvPr id="30" name="Рисунок 29" descr="clixi_yellow.w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88924" y="2924944"/>
            <a:ext cx="1220724" cy="1216152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6945414" y="5228060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730968" y="5228060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516522" y="5228060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302076" y="5228060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016192" y="5228060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908720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Задача: девочка нарисовала 5  треугольников и </a:t>
            </a:r>
            <a:b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3 квадрата. Сколько  фигур нарисовала девочка</a:t>
            </a:r>
            <a:r>
              <a:rPr lang="en-US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?</a:t>
            </a:r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 </a:t>
            </a:r>
            <a:endParaRPr lang="ru-RU" sz="28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Скругленный прямоугольник 26"/>
          <p:cNvSpPr/>
          <p:nvPr/>
        </p:nvSpPr>
        <p:spPr>
          <a:xfrm>
            <a:off x="5429256" y="1785926"/>
            <a:ext cx="3429024" cy="27860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4282" y="1785926"/>
            <a:ext cx="4071966" cy="28575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500042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СРАВНЕНИЕ</a:t>
            </a:r>
            <a:endParaRPr lang="ru-RU" sz="40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42" name="Рисунок 41" descr="Clixi_blu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857364"/>
            <a:ext cx="1220724" cy="1216152"/>
          </a:xfrm>
          <a:prstGeom prst="rect">
            <a:avLst/>
          </a:prstGeom>
        </p:spPr>
      </p:pic>
      <p:pic>
        <p:nvPicPr>
          <p:cNvPr id="44" name="Рисунок 43" descr="Clixi_red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1928802"/>
            <a:ext cx="1220724" cy="1216152"/>
          </a:xfrm>
          <a:prstGeom prst="rect">
            <a:avLst/>
          </a:prstGeom>
        </p:spPr>
      </p:pic>
      <p:pic>
        <p:nvPicPr>
          <p:cNvPr id="19" name="Рисунок 18" descr="Clixi_2_green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5500694" y="2071678"/>
            <a:ext cx="1148486" cy="1146658"/>
          </a:xfrm>
          <a:prstGeom prst="rect">
            <a:avLst/>
          </a:prstGeom>
        </p:spPr>
      </p:pic>
      <p:pic>
        <p:nvPicPr>
          <p:cNvPr id="22" name="Содержимое 5" descr="Clixi_1_blue.wmf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6715140" y="2428868"/>
            <a:ext cx="1147572" cy="1147572"/>
          </a:xfrm>
        </p:spPr>
      </p:pic>
      <p:pic>
        <p:nvPicPr>
          <p:cNvPr id="23" name="Рисунок 22" descr="clixi_1_yellow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9322" y="3357562"/>
            <a:ext cx="1147572" cy="1147572"/>
          </a:xfrm>
          <a:prstGeom prst="rect">
            <a:avLst/>
          </a:prstGeom>
        </p:spPr>
      </p:pic>
      <p:pic>
        <p:nvPicPr>
          <p:cNvPr id="13" name="Рисунок 12" descr="clixi_yellow.w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43042" y="3214686"/>
            <a:ext cx="1220724" cy="1216152"/>
          </a:xfrm>
          <a:prstGeom prst="rect">
            <a:avLst/>
          </a:prstGeom>
        </p:spPr>
      </p:pic>
      <p:pic>
        <p:nvPicPr>
          <p:cNvPr id="14" name="Рисунок 13" descr="Clixi_green.w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58" y="3143248"/>
            <a:ext cx="1220724" cy="1216152"/>
          </a:xfrm>
          <a:prstGeom prst="rect">
            <a:avLst/>
          </a:prstGeom>
        </p:spPr>
      </p:pic>
      <p:pic>
        <p:nvPicPr>
          <p:cNvPr id="15" name="Рисунок 14" descr="Clixi_blu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2071678"/>
            <a:ext cx="1220724" cy="1216152"/>
          </a:xfrm>
          <a:prstGeom prst="rect">
            <a:avLst/>
          </a:prstGeom>
        </p:spPr>
      </p:pic>
      <p:pic>
        <p:nvPicPr>
          <p:cNvPr id="16" name="Рисунок 15" descr="Clixi_green.w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28926" y="3357562"/>
            <a:ext cx="1220724" cy="1216152"/>
          </a:xfrm>
          <a:prstGeom prst="rect">
            <a:avLst/>
          </a:prstGeom>
        </p:spPr>
      </p:pic>
      <p:pic>
        <p:nvPicPr>
          <p:cNvPr id="21" name="Рисунок 20" descr="clixi_1_yellow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72396" y="1928802"/>
            <a:ext cx="1147572" cy="1147572"/>
          </a:xfrm>
          <a:prstGeom prst="rect">
            <a:avLst/>
          </a:prstGeom>
        </p:spPr>
      </p:pic>
      <p:pic>
        <p:nvPicPr>
          <p:cNvPr id="25" name="Рисунок 24" descr="Clixi_1_red.w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5400000">
            <a:off x="7215206" y="3357562"/>
            <a:ext cx="1147572" cy="1147572"/>
          </a:xfrm>
          <a:prstGeom prst="rect">
            <a:avLst/>
          </a:prstGeom>
        </p:spPr>
      </p:pic>
      <p:pic>
        <p:nvPicPr>
          <p:cNvPr id="28" name="Рисунок 27" descr="clixi_yellow.w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29124" y="2571744"/>
            <a:ext cx="860479" cy="857256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4643438" y="2643182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&gt;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" name="Рисунок 29" descr="Clixi_red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5000636"/>
            <a:ext cx="1220724" cy="1216152"/>
          </a:xfrm>
          <a:prstGeom prst="rect">
            <a:avLst/>
          </a:prstGeom>
        </p:spPr>
      </p:pic>
      <p:pic>
        <p:nvPicPr>
          <p:cNvPr id="32" name="Рисунок 31" descr="clixi_yellow.w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28728" y="5000636"/>
            <a:ext cx="1220724" cy="1216152"/>
          </a:xfrm>
          <a:prstGeom prst="rect">
            <a:avLst/>
          </a:prstGeom>
        </p:spPr>
      </p:pic>
      <p:pic>
        <p:nvPicPr>
          <p:cNvPr id="33" name="Рисунок 32" descr="Clixi_blu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5000636"/>
            <a:ext cx="1220724" cy="1216152"/>
          </a:xfrm>
          <a:prstGeom prst="rect">
            <a:avLst/>
          </a:prstGeom>
        </p:spPr>
      </p:pic>
      <p:pic>
        <p:nvPicPr>
          <p:cNvPr id="34" name="Рисунок 33" descr="Clixi_green.w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3438" y="4786322"/>
            <a:ext cx="1220724" cy="1216152"/>
          </a:xfrm>
          <a:prstGeom prst="rect">
            <a:avLst/>
          </a:prstGeom>
        </p:spPr>
      </p:pic>
      <p:pic>
        <p:nvPicPr>
          <p:cNvPr id="37" name="Рисунок 36" descr="clixi_yellow.w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29322" y="4786322"/>
            <a:ext cx="1220724" cy="1216152"/>
          </a:xfrm>
          <a:prstGeom prst="rect">
            <a:avLst/>
          </a:prstGeom>
        </p:spPr>
      </p:pic>
      <p:pic>
        <p:nvPicPr>
          <p:cNvPr id="38" name="Рисунок 37" descr="Clixi_red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5206" y="4786322"/>
            <a:ext cx="1220724" cy="1216152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500034" y="514351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785918" y="5143512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&gt;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00364" y="514351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929190" y="4929198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215074" y="4929198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572396" y="4929198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Овал 37"/>
          <p:cNvSpPr/>
          <p:nvPr/>
        </p:nvSpPr>
        <p:spPr>
          <a:xfrm>
            <a:off x="5214942" y="4286256"/>
            <a:ext cx="3357586" cy="12858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072066" y="2857496"/>
            <a:ext cx="3357586" cy="12858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14282" y="2571744"/>
            <a:ext cx="1500198" cy="1500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17667" y="500042"/>
            <a:ext cx="46682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КЛАССИФИКАЦИЯ</a:t>
            </a:r>
            <a:endParaRPr lang="ru-RU" sz="36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42" name="Рисунок 41" descr="Clixi_blu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714620"/>
            <a:ext cx="1220724" cy="1216152"/>
          </a:xfrm>
          <a:prstGeom prst="rect">
            <a:avLst/>
          </a:prstGeom>
        </p:spPr>
      </p:pic>
      <p:pic>
        <p:nvPicPr>
          <p:cNvPr id="19" name="Рисунок 18" descr="Clixi_2_green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2571736" y="4500570"/>
            <a:ext cx="1148486" cy="1146658"/>
          </a:xfrm>
          <a:prstGeom prst="rect">
            <a:avLst/>
          </a:prstGeom>
        </p:spPr>
      </p:pic>
      <p:pic>
        <p:nvPicPr>
          <p:cNvPr id="22" name="Содержимое 5" descr="Clixi_1_blue.wmf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428728" y="5072074"/>
            <a:ext cx="1147572" cy="1147572"/>
          </a:xfrm>
        </p:spPr>
      </p:pic>
      <p:pic>
        <p:nvPicPr>
          <p:cNvPr id="23" name="Рисунок 22" descr="clixi_1_yellow.w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4480" y="3071810"/>
            <a:ext cx="1147572" cy="1147572"/>
          </a:xfrm>
          <a:prstGeom prst="rect">
            <a:avLst/>
          </a:prstGeom>
        </p:spPr>
      </p:pic>
      <p:pic>
        <p:nvPicPr>
          <p:cNvPr id="13" name="Рисунок 12" descr="Clixi_1_red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785786" y="3786190"/>
            <a:ext cx="1147572" cy="1147572"/>
          </a:xfrm>
          <a:prstGeom prst="rect">
            <a:avLst/>
          </a:prstGeom>
        </p:spPr>
      </p:pic>
      <p:pic>
        <p:nvPicPr>
          <p:cNvPr id="14" name="Рисунок 13" descr="Clixi_1_red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2928926" y="2786058"/>
            <a:ext cx="1147572" cy="1147572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 rot="5400000">
            <a:off x="2285984" y="4214818"/>
            <a:ext cx="4429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 descr="Clixi_red.w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57818" y="3143248"/>
            <a:ext cx="788772" cy="785818"/>
          </a:xfrm>
          <a:prstGeom prst="rect">
            <a:avLst/>
          </a:prstGeom>
        </p:spPr>
      </p:pic>
      <p:pic>
        <p:nvPicPr>
          <p:cNvPr id="25" name="Рисунок 24" descr="clixi_yellow.w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86512" y="2928934"/>
            <a:ext cx="788773" cy="785818"/>
          </a:xfrm>
          <a:prstGeom prst="rect">
            <a:avLst/>
          </a:prstGeom>
        </p:spPr>
      </p:pic>
      <p:pic>
        <p:nvPicPr>
          <p:cNvPr id="27" name="Рисунок 26" descr="Clixi_green.w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86644" y="3143248"/>
            <a:ext cx="788773" cy="785818"/>
          </a:xfrm>
          <a:prstGeom prst="rect">
            <a:avLst/>
          </a:prstGeom>
        </p:spPr>
      </p:pic>
      <p:pic>
        <p:nvPicPr>
          <p:cNvPr id="28" name="Рисунок 27" descr="Clixi_1_red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5572132" y="4643446"/>
            <a:ext cx="718944" cy="718944"/>
          </a:xfrm>
          <a:prstGeom prst="rect">
            <a:avLst/>
          </a:prstGeom>
        </p:spPr>
      </p:pic>
      <p:pic>
        <p:nvPicPr>
          <p:cNvPr id="29" name="Рисунок 28" descr="Clixi_red.w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58082" y="4572008"/>
            <a:ext cx="792096" cy="789129"/>
          </a:xfrm>
          <a:prstGeom prst="rect">
            <a:avLst/>
          </a:prstGeom>
        </p:spPr>
      </p:pic>
      <p:pic>
        <p:nvPicPr>
          <p:cNvPr id="30" name="Рисунок 29" descr="Clixi_1_red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00826" y="4500570"/>
            <a:ext cx="714380" cy="714380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5004820" y="1772816"/>
            <a:ext cx="2884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</a:t>
            </a:r>
            <a:r>
              <a:rPr lang="ru-RU" sz="24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похожи по форме</a:t>
            </a:r>
            <a:endParaRPr lang="ru-RU" sz="24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500694" y="5500702"/>
            <a:ext cx="2861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</a:t>
            </a:r>
            <a:r>
              <a:rPr lang="ru-RU" sz="24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похожи по цвету</a:t>
            </a:r>
            <a:endParaRPr lang="ru-RU" sz="24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7544" y="1268760"/>
            <a:ext cx="35734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Найди лишнюю фигуру</a:t>
            </a:r>
            <a:endParaRPr lang="ru-RU" sz="24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610384" y="1282440"/>
            <a:ext cx="39052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Соедини похожие фигуры</a:t>
            </a:r>
            <a:endParaRPr lang="ru-RU" sz="24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F:\семинар 29.04\DSCN6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44824"/>
            <a:ext cx="4265078" cy="3199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7" name="Picture 3" descr="G:\ТИКО\тико- семинар\Щербакова знакомст с матем Предш 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24744"/>
            <a:ext cx="3537347" cy="4326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" y="0"/>
            <a:ext cx="9143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СОСТАВ ЧИСЛА</a:t>
            </a:r>
            <a:endParaRPr lang="ru-RU" sz="40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42" name="Рисунок 41" descr="Clixi_blu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000504"/>
            <a:ext cx="1220724" cy="1216152"/>
          </a:xfrm>
          <a:prstGeom prst="rect">
            <a:avLst/>
          </a:prstGeom>
        </p:spPr>
      </p:pic>
      <p:pic>
        <p:nvPicPr>
          <p:cNvPr id="44" name="Рисунок 43" descr="Clixi_red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2786058"/>
            <a:ext cx="1220724" cy="121615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907704" y="764704"/>
            <a:ext cx="51411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Состав чисел 3, 4 и 5</a:t>
            </a:r>
            <a:endParaRPr lang="ru-RU" sz="40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clixi_yellow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1571612"/>
            <a:ext cx="1220724" cy="1216152"/>
          </a:xfrm>
          <a:prstGeom prst="rect">
            <a:avLst/>
          </a:prstGeom>
        </p:spPr>
      </p:pic>
      <p:pic>
        <p:nvPicPr>
          <p:cNvPr id="16" name="Рисунок 15" descr="Clixi_green.w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2786058"/>
            <a:ext cx="1220724" cy="1216152"/>
          </a:xfrm>
          <a:prstGeom prst="rect">
            <a:avLst/>
          </a:prstGeom>
        </p:spPr>
      </p:pic>
      <p:pic>
        <p:nvPicPr>
          <p:cNvPr id="17" name="Рисунок 16" descr="clixi_yellow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480" y="4000504"/>
            <a:ext cx="1220724" cy="1216152"/>
          </a:xfrm>
          <a:prstGeom prst="rect">
            <a:avLst/>
          </a:prstGeom>
        </p:spPr>
      </p:pic>
      <p:pic>
        <p:nvPicPr>
          <p:cNvPr id="18" name="Рисунок 17" descr="Clixi_red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5214950"/>
            <a:ext cx="1220724" cy="1216152"/>
          </a:xfrm>
          <a:prstGeom prst="rect">
            <a:avLst/>
          </a:prstGeom>
        </p:spPr>
      </p:pic>
      <p:pic>
        <p:nvPicPr>
          <p:cNvPr id="20" name="Рисунок 19" descr="Clixi_green.w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4480" y="5214950"/>
            <a:ext cx="1220724" cy="1216152"/>
          </a:xfrm>
          <a:prstGeom prst="rect">
            <a:avLst/>
          </a:prstGeom>
        </p:spPr>
      </p:pic>
      <p:pic>
        <p:nvPicPr>
          <p:cNvPr id="21" name="Рисунок 20" descr="квадраты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3636" y="3357562"/>
            <a:ext cx="2444294" cy="2444294"/>
          </a:xfrm>
          <a:prstGeom prst="rect">
            <a:avLst/>
          </a:prstGeom>
        </p:spPr>
      </p:pic>
      <p:pic>
        <p:nvPicPr>
          <p:cNvPr id="25" name="Рисунок 24" descr="Clixi_blu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2143116"/>
            <a:ext cx="1220724" cy="1216152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7072330" y="228599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00826" y="4714884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715272" y="4714884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00826" y="3500438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643834" y="3500438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500166" y="1714488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57224" y="4143380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57224" y="2928934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000232" y="2928934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071670" y="4143380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071670" y="5357826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57224" y="5357826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3" name="Рисунок 42" descr="Состав числа 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57554" y="2643182"/>
            <a:ext cx="2493058" cy="374263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65620" y="2420888"/>
            <a:ext cx="83529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ПОДГОТОВКА К ШКОЛЕ</a:t>
            </a:r>
          </a:p>
          <a:p>
            <a:pPr algn="ctr"/>
            <a:r>
              <a:rPr lang="ru-RU" sz="36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ОБУЧЕНИЕ ГРАМОТЕ</a:t>
            </a:r>
            <a:endParaRPr lang="ru-RU" sz="36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87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АОУИЫЭ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867791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404664"/>
            <a:ext cx="83529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ГЛАСНЫЕ ЗВУКИ</a:t>
            </a:r>
          </a:p>
          <a:p>
            <a:pPr algn="ctr"/>
            <a:r>
              <a:rPr lang="ru-RU" sz="36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6 звуков</a:t>
            </a:r>
            <a:endParaRPr lang="ru-RU" sz="36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4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Б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77" y="2276872"/>
            <a:ext cx="5794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Б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65" y="2276872"/>
            <a:ext cx="5762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В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77" y="3069034"/>
            <a:ext cx="5683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В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65" y="3030934"/>
            <a:ext cx="576262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Г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77" y="3789759"/>
            <a:ext cx="5540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Гт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65" y="3789759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Дм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90" y="4510484"/>
            <a:ext cx="5619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 descr="Дт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65" y="4510484"/>
            <a:ext cx="5984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 descr="Зм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265" y="2276872"/>
            <a:ext cx="576262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4" descr="Зт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965" y="2276872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5" descr="Км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265" y="2997597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6" descr="Кт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965" y="2997597"/>
            <a:ext cx="6302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7" descr="Лм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265" y="3718322"/>
            <a:ext cx="5826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18" descr="Лт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990" y="3718322"/>
            <a:ext cx="581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19" descr="Мм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265" y="4437459"/>
            <a:ext cx="6318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20" descr="Мт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990" y="4437459"/>
            <a:ext cx="58896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21" descr="Нм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76872"/>
            <a:ext cx="6064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22" descr="Нт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652" y="2276872"/>
            <a:ext cx="6000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7" name="Picture 23" descr="Пм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765" y="2997597"/>
            <a:ext cx="5715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8" name="Picture 24" descr="Пт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090" y="2997597"/>
            <a:ext cx="576262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9" name="Picture 25" descr="Рм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18322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0" name="Picture 26" descr="Рт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090" y="3718322"/>
            <a:ext cx="5746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1" name="Picture 27" descr="См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437459"/>
            <a:ext cx="6127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2" name="Picture 28" descr="Ст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090" y="4437459"/>
            <a:ext cx="6286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3" name="Picture 29" descr="Тм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077" y="2276872"/>
            <a:ext cx="5667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4" name="Picture 30" descr="Тт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777" y="2276872"/>
            <a:ext cx="5746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5" name="Picture 31" descr="Фм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077" y="2997597"/>
            <a:ext cx="5762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6" name="Picture 32" descr="Фт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777" y="2997597"/>
            <a:ext cx="61436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7" name="Picture 33" descr="Хм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077" y="3718322"/>
            <a:ext cx="57626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8" name="Picture 34" descr="Хт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777" y="3718322"/>
            <a:ext cx="649288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9" name="Picture 35" descr="Ж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38575" flipV="1">
            <a:off x="7667377" y="1702197"/>
            <a:ext cx="5588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0" name="Picture 36" descr="Й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102" y="4437459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1" name="Picture 37" descr="Цт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377" y="3142059"/>
            <a:ext cx="5762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2" name="Picture 38" descr="Чм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102" y="3069034"/>
            <a:ext cx="5762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3" name="Picture 39" descr="Щм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102" y="3718322"/>
            <a:ext cx="5762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4" name="Picture 40" descr="Шт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377" y="2421334"/>
            <a:ext cx="58261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323528" y="404664"/>
            <a:ext cx="83529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СОЛАСНЫЕ ЗВУКИ</a:t>
            </a:r>
          </a:p>
          <a:p>
            <a:pPr algn="ctr"/>
            <a:r>
              <a:rPr lang="ru-RU" sz="36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36 звуков</a:t>
            </a:r>
            <a:endParaRPr lang="ru-RU" sz="36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19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ИЗУЧАЕМ ЗВУКИ</a:t>
            </a:r>
            <a:endParaRPr lang="ru-RU" sz="36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5" name="Picture 15" descr="Clixi_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12207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Clixi_gre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92696"/>
            <a:ext cx="12207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Clixi_blu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92696"/>
            <a:ext cx="12207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Звоноче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429000"/>
            <a:ext cx="2312376" cy="213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пустая обр сторон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56992"/>
            <a:ext cx="2401551" cy="222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Змейк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1" t="12804" r="16046" b="14104"/>
          <a:stretch>
            <a:fillRect/>
          </a:stretch>
        </p:blipFill>
        <p:spPr bwMode="auto">
          <a:xfrm>
            <a:off x="539552" y="3429000"/>
            <a:ext cx="2131855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1844824"/>
            <a:ext cx="228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гласные звуки</a:t>
            </a:r>
            <a:endParaRPr lang="ru-RU" sz="28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75856" y="1916832"/>
            <a:ext cx="228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твёрдые согласные звуки</a:t>
            </a:r>
            <a:endParaRPr lang="ru-RU" sz="28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72200" y="1916832"/>
            <a:ext cx="228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мягкие согласные звуки</a:t>
            </a:r>
            <a:endParaRPr lang="ru-RU" sz="28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473005"/>
            <a:ext cx="2843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шипящие согласные звуки</a:t>
            </a:r>
            <a:endParaRPr lang="ru-RU" sz="28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47864" y="5473005"/>
            <a:ext cx="2843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глухие согласные звуки</a:t>
            </a:r>
            <a:endParaRPr lang="ru-RU" sz="28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00192" y="5473005"/>
            <a:ext cx="2843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звонкие согласные звуки</a:t>
            </a:r>
            <a:endParaRPr lang="ru-RU" sz="28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87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G:\ТИКО\тико- семинар\Салмина учимся думать что за чем след ч1 Пред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478" y="260648"/>
            <a:ext cx="458215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F:\семинар 29.04\DSCN69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7772" y="622425"/>
            <a:ext cx="4069085" cy="1868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G:\ТИКО\тико- семинар\Султанова Путешествие тетр № 2 старшТ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4314" y="4072427"/>
            <a:ext cx="4480519" cy="2340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F:\семинар 29.04\DSCN69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984" y="3851758"/>
            <a:ext cx="3954346" cy="2782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830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39552" y="476672"/>
            <a:ext cx="83529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ЗВУКОВОЙ АНАЛИЗ И СИНТЕЗ</a:t>
            </a:r>
            <a:endParaRPr lang="ru-RU" sz="36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13" name="Picture 8" descr="F:\МБДОУ 15 Екатеринбург Воспитатель года 2014\фото\DSCN18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060848"/>
            <a:ext cx="3419138" cy="3489475"/>
          </a:xfrm>
          <a:prstGeom prst="rect">
            <a:avLst/>
          </a:prstGeom>
          <a:noFill/>
        </p:spPr>
      </p:pic>
      <p:pic>
        <p:nvPicPr>
          <p:cNvPr id="14" name="Picture 2" descr="http://lenagold.narod.ru/fon/clipart/ram/raz/zel/ramk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901608" y="0"/>
            <a:ext cx="3672408" cy="3820214"/>
          </a:xfrm>
          <a:prstGeom prst="rect">
            <a:avLst/>
          </a:prstGeom>
          <a:noFill/>
        </p:spPr>
      </p:pic>
      <p:pic>
        <p:nvPicPr>
          <p:cNvPr id="5122" name="Picture 2" descr="G:\Фото, презентации\2013-2014\тренажеры\DSCN21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149080"/>
            <a:ext cx="3096344" cy="2322520"/>
          </a:xfrm>
          <a:prstGeom prst="rect">
            <a:avLst/>
          </a:prstGeom>
          <a:noFill/>
        </p:spPr>
      </p:pic>
      <p:pic>
        <p:nvPicPr>
          <p:cNvPr id="5123" name="Picture 3" descr="G:\Фото, презентации\2013-2014\тренажеры\DSCN23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124744"/>
            <a:ext cx="3565129" cy="2555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300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М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6792"/>
            <a:ext cx="3600450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88640"/>
            <a:ext cx="83529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ЗНАКОМСТВО СО ЗВУКОМ</a:t>
            </a:r>
            <a:endParaRPr lang="ru-RU" sz="36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69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 descr="МЕТЕЛ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8" b="19788"/>
          <a:stretch>
            <a:fillRect/>
          </a:stretch>
        </p:blipFill>
        <p:spPr bwMode="auto">
          <a:xfrm>
            <a:off x="1259632" y="1196752"/>
            <a:ext cx="60134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ЯМ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" r="10211" b="23047"/>
          <a:stretch>
            <a:fillRect/>
          </a:stretch>
        </p:blipFill>
        <p:spPr bwMode="auto">
          <a:xfrm>
            <a:off x="2770932" y="2349277"/>
            <a:ext cx="295275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 descr="ДО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3" t="17307" r="4198" b="14780"/>
          <a:stretch>
            <a:fillRect/>
          </a:stretch>
        </p:blipFill>
        <p:spPr bwMode="auto">
          <a:xfrm>
            <a:off x="2842370" y="3717702"/>
            <a:ext cx="30241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ВЫДЕЛЕНИЕ ЗВУКА В СЛОВЕ</a:t>
            </a:r>
            <a:endParaRPr lang="ru-RU" sz="36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8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М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28" y="1916262"/>
            <a:ext cx="3455988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М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3263900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0"/>
            <a:ext cx="83529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ХАРАКТЕРИСТИКА ЗВУКА</a:t>
            </a:r>
            <a:endParaRPr lang="ru-RU" sz="36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4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М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820" y="2062436"/>
            <a:ext cx="266382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0848"/>
            <a:ext cx="2735262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СЛИЯНИЕ СОГЛАСНОГО ЗВУКА С ГЛАСНЫМ</a:t>
            </a:r>
            <a:endParaRPr lang="ru-RU" sz="36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65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КРУЖ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7127875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" descr="ДО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t="16072" r="3732" b="16028"/>
          <a:stretch>
            <a:fillRect/>
          </a:stretch>
        </p:blipFill>
        <p:spPr bwMode="auto">
          <a:xfrm>
            <a:off x="5076056" y="2780928"/>
            <a:ext cx="338455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9" descr="СЕМЬ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8" b="7751"/>
          <a:stretch>
            <a:fillRect/>
          </a:stretch>
        </p:blipFill>
        <p:spPr bwMode="auto">
          <a:xfrm>
            <a:off x="395536" y="1124744"/>
            <a:ext cx="555625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СОСТАВЛЯЕМ СЛОВА</a:t>
            </a:r>
            <a:endParaRPr lang="ru-RU" sz="36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29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7" descr="А КТО ПОД ЕЛЬЮ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4"/>
          <a:stretch>
            <a:fillRect/>
          </a:stretch>
        </p:blipFill>
        <p:spPr bwMode="auto">
          <a:xfrm>
            <a:off x="1403648" y="1124744"/>
            <a:ext cx="6142037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СОСТАВЛЯЕМ ПРЕДЛОЖЕНИЯ</a:t>
            </a:r>
            <a:endParaRPr lang="ru-RU" sz="36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6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КОНСТРУИРОВАНИЕ НА СЛУХ</a:t>
            </a:r>
            <a:endParaRPr lang="ru-RU" sz="34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052736"/>
            <a:ext cx="9144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Устный диктант: </a:t>
            </a:r>
          </a:p>
          <a:p>
            <a:pPr marL="457200" indent="-457200"/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Найдите фигуры: квадрат маленький – 3 шт.,</a:t>
            </a:r>
          </a:p>
          <a:p>
            <a:pPr marL="457200" indent="-457200"/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пятиугольник – 1 шт., треугольник равносторонний </a:t>
            </a:r>
          </a:p>
          <a:p>
            <a:pPr marL="457200" indent="-457200"/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маленький – 4 шт., треугольник остроугольный – 1 шт.  </a:t>
            </a:r>
          </a:p>
          <a:p>
            <a:pPr marL="457200" indent="-457200"/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1) Соедините три квадрата, расположите фигуру горизонтально.</a:t>
            </a:r>
          </a:p>
          <a:p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2) К первому квадрату сверху прикрепите пятиугольник.</a:t>
            </a:r>
          </a:p>
          <a:p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3) К пятиугольнику сверху (справа и слева) прикрепите два </a:t>
            </a:r>
          </a:p>
          <a:p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равносторонних треугольника.</a:t>
            </a:r>
          </a:p>
          <a:p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4) К первому квадрату снизу прикрепите равносторонний</a:t>
            </a:r>
          </a:p>
          <a:p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 треугольник.</a:t>
            </a:r>
          </a:p>
          <a:p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3) К третьему квадрату снизу прикрепите равносторонний </a:t>
            </a:r>
          </a:p>
          <a:p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треугольник. </a:t>
            </a:r>
          </a:p>
          <a:p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4) К третьему треугольнику справа прикрепите остроугольный</a:t>
            </a:r>
          </a:p>
          <a:p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 треугольник.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173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387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-1" y="500042"/>
            <a:ext cx="91440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КОНСТРУИРОВАНИЕ НА СЛУХ</a:t>
            </a:r>
            <a:endParaRPr lang="ru-RU" sz="40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1026" name="Picture 2" descr="Изображение2 46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5513" y="1832630"/>
            <a:ext cx="5884369" cy="464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99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КОНСТРУИРОВАНИЕ НА СЛУХ</a:t>
            </a:r>
          </a:p>
        </p:txBody>
      </p:sp>
      <p:pic>
        <p:nvPicPr>
          <p:cNvPr id="44" name="Рисунок 43" descr="Clixi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1916832"/>
            <a:ext cx="1220724" cy="1216152"/>
          </a:xfrm>
          <a:prstGeom prst="rect">
            <a:avLst/>
          </a:prstGeom>
        </p:spPr>
      </p:pic>
      <p:pic>
        <p:nvPicPr>
          <p:cNvPr id="19" name="Рисунок 18" descr="Clixi_2_green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7595766" y="4059972"/>
            <a:ext cx="1148486" cy="1146658"/>
          </a:xfrm>
          <a:prstGeom prst="rect">
            <a:avLst/>
          </a:prstGeom>
        </p:spPr>
      </p:pic>
      <p:pic>
        <p:nvPicPr>
          <p:cNvPr id="14" name="Рисунок 13" descr="clixi_yellow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2988402"/>
            <a:ext cx="1220724" cy="1216152"/>
          </a:xfrm>
          <a:prstGeom prst="rect">
            <a:avLst/>
          </a:prstGeom>
        </p:spPr>
      </p:pic>
      <p:pic>
        <p:nvPicPr>
          <p:cNvPr id="15" name="Рисунок 14" descr="Clixi_2_green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4202848"/>
            <a:ext cx="1148486" cy="114665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238576" y="1273890"/>
            <a:ext cx="15937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Светофор</a:t>
            </a:r>
            <a:endParaRPr lang="ru-RU" sz="22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1124744"/>
            <a:ext cx="6992620" cy="3908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Устный диктант: </a:t>
            </a:r>
          </a:p>
          <a:p>
            <a:pPr marL="457200" indent="-457200">
              <a:buAutoNum type="arabicParenR"/>
            </a:pPr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Найдите красный квадрат, положите его </a:t>
            </a:r>
          </a:p>
          <a:p>
            <a:pPr marL="457200" indent="-457200"/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перед собой.</a:t>
            </a:r>
          </a:p>
          <a:p>
            <a:pPr marL="457200" indent="-457200"/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2) Найдите жёлтый квадрат, положите его</a:t>
            </a:r>
          </a:p>
          <a:p>
            <a:pPr marL="457200" indent="-457200"/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 под красным.</a:t>
            </a:r>
          </a:p>
          <a:p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3) Найдите два прямоугольных треугольника</a:t>
            </a:r>
          </a:p>
          <a:p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 зелёного  цвета, соедините их между собой так, </a:t>
            </a:r>
          </a:p>
          <a:p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чтобы получился квадрат.  Расположите  зелёный</a:t>
            </a:r>
          </a:p>
          <a:p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квадрат под жёлтым.</a:t>
            </a:r>
          </a:p>
          <a:p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4) Соедините квадраты между собой. </a:t>
            </a:r>
          </a:p>
          <a:p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Что получилось</a:t>
            </a:r>
            <a:r>
              <a:rPr lang="en-US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?</a:t>
            </a:r>
            <a:r>
              <a:rPr lang="ru-RU" sz="22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  </a:t>
            </a:r>
            <a:endParaRPr lang="ru-RU" sz="22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48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G:\ТИКО\тико- семинар\Султанова Путешествие тетр № 2 старш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04664"/>
            <a:ext cx="5278363" cy="2757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 descr="F:\семинар 29.04\DSCN69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501008"/>
            <a:ext cx="3954346" cy="2782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791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7" descr="Рисунок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4382" y="1116806"/>
            <a:ext cx="24304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8" descr="Треугольная призм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284538"/>
            <a:ext cx="20653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9" descr="Пятиугольная призм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484313"/>
            <a:ext cx="3200400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0" descr="Шестиугольная призм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68813"/>
            <a:ext cx="3775075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1" descr="Восьмиугольная призм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552825"/>
            <a:ext cx="529272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РАЗВЕРТКИ ПРИЗМ</a:t>
            </a:r>
            <a:endParaRPr lang="ru-RU" sz="36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5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F:\семинар 29.04\DSCN69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4984"/>
            <a:ext cx="4152309" cy="3114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 descr="G:\ТИКО\тико- семинар\задание ДОМИК Султанова Путешествие тетр №2 среднТР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2656"/>
            <a:ext cx="4618063" cy="3282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08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47667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Прямой счет</a:t>
            </a:r>
            <a:endParaRPr lang="ru-RU" sz="4000" dirty="0"/>
          </a:p>
        </p:txBody>
      </p:sp>
      <p:pic>
        <p:nvPicPr>
          <p:cNvPr id="4" name="Рисунок 3" descr="Clixi_blu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5986" y="1412776"/>
            <a:ext cx="1220724" cy="12161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8400" y="155565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 descr="Clixi_green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412776"/>
            <a:ext cx="1220724" cy="1216152"/>
          </a:xfrm>
          <a:prstGeom prst="rect">
            <a:avLst/>
          </a:prstGeom>
        </p:spPr>
      </p:pic>
      <p:pic>
        <p:nvPicPr>
          <p:cNvPr id="7" name="Рисунок 6" descr="Clixi_red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1210" y="1412776"/>
            <a:ext cx="1220724" cy="1216152"/>
          </a:xfrm>
          <a:prstGeom prst="rect">
            <a:avLst/>
          </a:prstGeom>
        </p:spPr>
      </p:pic>
      <p:pic>
        <p:nvPicPr>
          <p:cNvPr id="8" name="Рисунок 7" descr="Clixi_red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90432" y="1412776"/>
            <a:ext cx="1220724" cy="1216152"/>
          </a:xfrm>
          <a:prstGeom prst="rect">
            <a:avLst/>
          </a:prstGeom>
        </p:spPr>
      </p:pic>
      <p:pic>
        <p:nvPicPr>
          <p:cNvPr id="9" name="Рисунок 8" descr="Clixi_green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4878" y="1412776"/>
            <a:ext cx="1220724" cy="1216152"/>
          </a:xfrm>
          <a:prstGeom prst="rect">
            <a:avLst/>
          </a:prstGeom>
        </p:spPr>
      </p:pic>
      <p:pic>
        <p:nvPicPr>
          <p:cNvPr id="10" name="Рисунок 9" descr="clixi_yellow.w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19324" y="1412776"/>
            <a:ext cx="1220724" cy="1216152"/>
          </a:xfrm>
          <a:prstGeom prst="rect">
            <a:avLst/>
          </a:prstGeom>
        </p:spPr>
      </p:pic>
      <p:pic>
        <p:nvPicPr>
          <p:cNvPr id="11" name="Рисунок 10" descr="clixi_yellow.w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61540" y="1412776"/>
            <a:ext cx="1220724" cy="121615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46962" y="1555652"/>
            <a:ext cx="5615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47622" y="155565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62068" y="155565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33176" y="155565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18730" y="155565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61408" y="155565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976514" y="155565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1" name="Рисунок 20" descr="Clixi_red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572008"/>
            <a:ext cx="1220724" cy="1216152"/>
          </a:xfrm>
          <a:prstGeom prst="rect">
            <a:avLst/>
          </a:prstGeom>
        </p:spPr>
      </p:pic>
      <p:pic>
        <p:nvPicPr>
          <p:cNvPr id="22" name="Рисунок 21" descr="Clixi_green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4572008"/>
            <a:ext cx="1220724" cy="1216152"/>
          </a:xfrm>
          <a:prstGeom prst="rect">
            <a:avLst/>
          </a:prstGeom>
        </p:spPr>
      </p:pic>
      <p:pic>
        <p:nvPicPr>
          <p:cNvPr id="23" name="Рисунок 22" descr="clixi_yellow.w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4612" y="4572008"/>
            <a:ext cx="1220724" cy="1216152"/>
          </a:xfrm>
          <a:prstGeom prst="rect">
            <a:avLst/>
          </a:prstGeom>
        </p:spPr>
      </p:pic>
      <p:pic>
        <p:nvPicPr>
          <p:cNvPr id="24" name="Рисунок 23" descr="Clixi_blu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4572008"/>
            <a:ext cx="1220724" cy="1216152"/>
          </a:xfrm>
          <a:prstGeom prst="rect">
            <a:avLst/>
          </a:prstGeom>
        </p:spPr>
      </p:pic>
      <p:pic>
        <p:nvPicPr>
          <p:cNvPr id="25" name="Рисунок 24" descr="Clixi_red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4572008"/>
            <a:ext cx="1220724" cy="1216152"/>
          </a:xfrm>
          <a:prstGeom prst="rect">
            <a:avLst/>
          </a:prstGeom>
        </p:spPr>
      </p:pic>
      <p:pic>
        <p:nvPicPr>
          <p:cNvPr id="26" name="Рисунок 25" descr="Clixi_green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4572008"/>
            <a:ext cx="1220724" cy="1216152"/>
          </a:xfrm>
          <a:prstGeom prst="rect">
            <a:avLst/>
          </a:prstGeom>
        </p:spPr>
      </p:pic>
      <p:pic>
        <p:nvPicPr>
          <p:cNvPr id="27" name="Рисунок 26" descr="clixi_yellow.w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4572008"/>
            <a:ext cx="1220724" cy="1216152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500034" y="4714884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14480" y="4714884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71802" y="4714884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286248" y="4714884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500694" y="4714884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715140" y="4714884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929586" y="4714884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335699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Обратный счет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Рисунок 53" descr="Дорожка из квадратов 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4643446"/>
            <a:ext cx="6875720" cy="123129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2699792" y="476672"/>
            <a:ext cx="3595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Чётные числа</a:t>
            </a:r>
            <a:endParaRPr lang="ru-RU" sz="40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67806" y="3786190"/>
            <a:ext cx="41168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Нечётные числа</a:t>
            </a:r>
            <a:endParaRPr lang="ru-RU" sz="40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00166" y="478632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857488" y="478632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286248" y="478632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715008" y="478632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143768" y="478632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2" name="Рисунок 41" descr="Clixi_blue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6018" y="1262490"/>
            <a:ext cx="1220724" cy="1216152"/>
          </a:xfrm>
          <a:prstGeom prst="rect">
            <a:avLst/>
          </a:prstGeom>
        </p:spPr>
      </p:pic>
      <p:pic>
        <p:nvPicPr>
          <p:cNvPr id="44" name="Рисунок 43" descr="Clixi_red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56216" y="1262490"/>
            <a:ext cx="1220724" cy="1216152"/>
          </a:xfrm>
          <a:prstGeom prst="rect">
            <a:avLst/>
          </a:prstGeom>
        </p:spPr>
      </p:pic>
      <p:pic>
        <p:nvPicPr>
          <p:cNvPr id="47" name="Рисунок 46" descr="clixi_yellow.w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27852" y="1262490"/>
            <a:ext cx="1220724" cy="1216152"/>
          </a:xfrm>
          <a:prstGeom prst="rect">
            <a:avLst/>
          </a:prstGeom>
        </p:spPr>
      </p:pic>
      <p:pic>
        <p:nvPicPr>
          <p:cNvPr id="48" name="Рисунок 47" descr="Clixi_green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28050" y="1262490"/>
            <a:ext cx="1220724" cy="1216152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1741770" y="1405366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313406" y="1405366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885042" y="1405366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385240" y="1405366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446710" y="500042"/>
            <a:ext cx="44101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порядковый счёт</a:t>
            </a:r>
            <a:endParaRPr lang="ru-RU" sz="40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4999" y="3710532"/>
            <a:ext cx="1476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Первый</a:t>
            </a:r>
            <a:endParaRPr lang="ru-RU" sz="28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54954" y="3720985"/>
            <a:ext cx="1614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Второй </a:t>
            </a:r>
            <a:endParaRPr lang="ru-RU" sz="28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129162" y="3710532"/>
            <a:ext cx="2228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Четвёртый</a:t>
            </a:r>
            <a:endParaRPr lang="ru-RU" sz="28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727320" y="3738261"/>
            <a:ext cx="1553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Третий </a:t>
            </a:r>
            <a:endParaRPr lang="ru-RU" sz="28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42" name="Рисунок 41" descr="Clixi_blu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774" y="1986326"/>
            <a:ext cx="1220724" cy="1216152"/>
          </a:xfrm>
          <a:prstGeom prst="rect">
            <a:avLst/>
          </a:prstGeom>
        </p:spPr>
      </p:pic>
      <p:pic>
        <p:nvPicPr>
          <p:cNvPr id="44" name="Рисунок 43" descr="Clixi_red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916832"/>
            <a:ext cx="1220724" cy="1216152"/>
          </a:xfrm>
          <a:prstGeom prst="rect">
            <a:avLst/>
          </a:prstGeom>
        </p:spPr>
      </p:pic>
      <p:pic>
        <p:nvPicPr>
          <p:cNvPr id="19" name="Рисунок 18" descr="Clixi_2_green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5524173" y="1916832"/>
            <a:ext cx="1148486" cy="1146658"/>
          </a:xfrm>
          <a:prstGeom prst="rect">
            <a:avLst/>
          </a:prstGeom>
        </p:spPr>
      </p:pic>
      <p:pic>
        <p:nvPicPr>
          <p:cNvPr id="22" name="Содержимое 5" descr="Clixi_1_blue.wmf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7500025" y="1986326"/>
            <a:ext cx="1147572" cy="1147572"/>
          </a:xfrm>
        </p:spPr>
      </p:pic>
      <p:pic>
        <p:nvPicPr>
          <p:cNvPr id="23" name="Рисунок 22" descr="clixi_1_yellow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62134" y="1984620"/>
            <a:ext cx="1147572" cy="114757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7503423" y="3751762"/>
            <a:ext cx="1423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Пятый</a:t>
            </a:r>
            <a:endParaRPr lang="ru-RU" sz="28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1886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СЧЕТ, ЧЁТНЫЕ И НЕЧЁТНЫЕ ЧИСЛА  </a:t>
            </a:r>
            <a:endParaRPr lang="ru-RU" sz="3600" dirty="0"/>
          </a:p>
        </p:txBody>
      </p:sp>
      <p:pic>
        <p:nvPicPr>
          <p:cNvPr id="1026" name="Picture 2" descr="G:\Фото, презентации\2013-2014\тренажеры\DSCN2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08720"/>
            <a:ext cx="3096344" cy="2322520"/>
          </a:xfrm>
          <a:prstGeom prst="rect">
            <a:avLst/>
          </a:prstGeom>
          <a:noFill/>
        </p:spPr>
      </p:pic>
      <p:pic>
        <p:nvPicPr>
          <p:cNvPr id="1027" name="Picture 3" descr="G:\Фото, презентации\2013-2014\тренажеры\DSCN20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908720"/>
            <a:ext cx="3071994" cy="2304256"/>
          </a:xfrm>
          <a:prstGeom prst="rect">
            <a:avLst/>
          </a:prstGeom>
          <a:noFill/>
        </p:spPr>
      </p:pic>
      <p:pic>
        <p:nvPicPr>
          <p:cNvPr id="1030" name="Picture 6" descr="G:\Фото, презентации\2013-2014\тренажеры\DSCN23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789040"/>
            <a:ext cx="2808312" cy="2681265"/>
          </a:xfrm>
          <a:prstGeom prst="rect">
            <a:avLst/>
          </a:prstGeom>
          <a:noFill/>
        </p:spPr>
      </p:pic>
      <p:pic>
        <p:nvPicPr>
          <p:cNvPr id="10" name="Picture 2" descr="F:\МБДОУ 15 Екатеринбург Воспитатель года 2014\фото\DSCN18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3717032"/>
            <a:ext cx="2866041" cy="2653600"/>
          </a:xfrm>
          <a:prstGeom prst="rect">
            <a:avLst/>
          </a:prstGeom>
          <a:noFill/>
        </p:spPr>
      </p:pic>
      <p:pic>
        <p:nvPicPr>
          <p:cNvPr id="11" name="Picture 2" descr="http://lenagold.narod.ru/fon/clipart/ram/raz/zel/ramk0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132856" y="3140968"/>
            <a:ext cx="2394842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Documents and Settings\administrator\Local Settings\Temporary Internet Files\Content.Word\reWalls_com-26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F:\МБДОУ 15 Екатеринбург Воспитатель года 2014\фото\DSCN18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2866041" cy="2653600"/>
          </a:xfrm>
          <a:prstGeom prst="rect">
            <a:avLst/>
          </a:prstGeom>
          <a:noFill/>
        </p:spPr>
      </p:pic>
      <p:pic>
        <p:nvPicPr>
          <p:cNvPr id="9" name="Picture 2" descr="G:\Фото, презентации\2013-2014\тренажеры\DSCN23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76673"/>
            <a:ext cx="2736304" cy="2634440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2924944"/>
            <a:ext cx="3528392" cy="344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4340</TotalTime>
  <Words>479</Words>
  <Application>Microsoft Office PowerPoint</Application>
  <PresentationFormat>Экран (4:3)</PresentationFormat>
  <Paragraphs>182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7" baseType="lpstr">
      <vt:lpstr>Arial</vt:lpstr>
      <vt:lpstr>Book Antiqua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WareZ Provider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Пользователь</cp:lastModifiedBy>
  <cp:revision>316</cp:revision>
  <dcterms:created xsi:type="dcterms:W3CDTF">2015-04-16T08:51:38Z</dcterms:created>
  <dcterms:modified xsi:type="dcterms:W3CDTF">2016-07-07T07:35:52Z</dcterms:modified>
</cp:coreProperties>
</file>