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8" r:id="rId4"/>
    <p:sldId id="261" r:id="rId5"/>
    <p:sldId id="262" r:id="rId6"/>
    <p:sldId id="25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F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7341-226A-437E-87D4-34406888CF69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9E5D-29CE-45E6-9F0F-88A66CD45F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595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7341-226A-437E-87D4-34406888CF69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9E5D-29CE-45E6-9F0F-88A66CD45F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648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7341-226A-437E-87D4-34406888CF69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9E5D-29CE-45E6-9F0F-88A66CD45F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277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7341-226A-437E-87D4-34406888CF69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9E5D-29CE-45E6-9F0F-88A66CD45F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966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7341-226A-437E-87D4-34406888CF69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9E5D-29CE-45E6-9F0F-88A66CD45F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49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7341-226A-437E-87D4-34406888CF69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9E5D-29CE-45E6-9F0F-88A66CD45F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642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7341-226A-437E-87D4-34406888CF69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9E5D-29CE-45E6-9F0F-88A66CD45F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837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7341-226A-437E-87D4-34406888CF69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9E5D-29CE-45E6-9F0F-88A66CD45F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291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7341-226A-437E-87D4-34406888CF69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9E5D-29CE-45E6-9F0F-88A66CD45F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962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7341-226A-437E-87D4-34406888CF69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9E5D-29CE-45E6-9F0F-88A66CD45F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88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7341-226A-437E-87D4-34406888CF69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9E5D-29CE-45E6-9F0F-88A66CD45F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922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87341-226A-437E-87D4-34406888CF69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49E5D-29CE-45E6-9F0F-88A66CD45F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884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doy531@mail.ru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://531.tvoysadik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doy531@mail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hyperlink" Target="http://531.tvoysadik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900igr.net/datai/obschestvoznanie/BGU/0001-001-Otchet-po-rezultatam-samoobsledovanija-EGF-BGU-po-sostojaniju-na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70" y="0"/>
            <a:ext cx="91515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6377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детский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сад №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531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620012, </a:t>
            </a:r>
            <a:r>
              <a:rPr lang="ru-RU" altLang="ru-RU" sz="1600" b="1" dirty="0" err="1" smtClean="0">
                <a:latin typeface="Times New Roman" pitchFamily="18" charset="0"/>
                <a:cs typeface="Times New Roman" pitchFamily="18" charset="0"/>
              </a:rPr>
              <a:t>г.Екатеринбург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600" b="1" dirty="0" err="1" smtClean="0">
                <a:latin typeface="Times New Roman" pitchFamily="18" charset="0"/>
                <a:cs typeface="Times New Roman" pitchFamily="18" charset="0"/>
              </a:rPr>
              <a:t>ул.Кузнецова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, 12, тел. 8(343)3207-35-00, </a:t>
            </a:r>
            <a:endParaRPr lang="en-US" alt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madoy531@mail.ru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, сайт: 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http://531.tvoysadik.ru/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99" y="790285"/>
            <a:ext cx="915158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ln>
                  <a:solidFill>
                    <a:srgbClr val="FF0000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конкурс </a:t>
            </a:r>
            <a:r>
              <a:rPr lang="ru-RU" sz="2400" b="1" i="1" dirty="0">
                <a:ln>
                  <a:solidFill>
                    <a:srgbClr val="FF0000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«ТИКО-изобретатель </a:t>
            </a:r>
            <a:r>
              <a:rPr lang="ru-RU" sz="2400" b="1" i="1" dirty="0" smtClean="0">
                <a:ln>
                  <a:solidFill>
                    <a:srgbClr val="FF0000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– 2018 «Весна идет…»</a:t>
            </a:r>
            <a:endParaRPr lang="ru-RU" sz="2400" b="1" i="1" dirty="0">
              <a:ln>
                <a:solidFill>
                  <a:srgbClr val="FF0000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5170" y="1173480"/>
            <a:ext cx="9159170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н</a:t>
            </a:r>
            <a:r>
              <a:rPr lang="ru-RU" sz="16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оминация: ДОШКОЛЬНИК</a:t>
            </a:r>
            <a:endParaRPr lang="ru-RU" sz="16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7091" y="6073160"/>
            <a:ext cx="91440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00" b="1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altLang="ru-RU" sz="1300" b="1" dirty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Екатеринбург, ул. Кузнецова,12, </a:t>
            </a:r>
            <a:r>
              <a:rPr lang="ru-RU" altLang="ru-RU" sz="1300" b="1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altLang="ru-RU" sz="1300" b="1" dirty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. 307-35-00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00" b="1" dirty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сайт:  </a:t>
            </a:r>
            <a:r>
              <a:rPr lang="ru-RU" altLang="ru-RU" sz="1300" b="1" dirty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  <a:hlinkClick r:id="rId4"/>
              </a:rPr>
              <a:t>http://531.tvoysadik.ru</a:t>
            </a:r>
            <a:r>
              <a:rPr lang="ru-RU" altLang="ru-RU" sz="1300" b="1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ru-RU" altLang="ru-RU" sz="1300" b="1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300" b="1" dirty="0" err="1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altLang="ru-RU" sz="1300" b="1" dirty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. адрес: </a:t>
            </a:r>
            <a:r>
              <a:rPr lang="ru-RU" altLang="ru-RU" sz="1300" b="1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  <a:hlinkClick r:id="rId3"/>
              </a:rPr>
              <a:t>madoy531@mail.ru</a:t>
            </a:r>
            <a:endParaRPr lang="ru-RU" altLang="ru-RU" sz="1300" b="1" dirty="0" smtClean="0">
              <a:ln w="3175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00" b="1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Заведующий МАДОУ детский сад № 531  </a:t>
            </a:r>
            <a:r>
              <a:rPr lang="ru-RU" altLang="ru-RU" sz="1300" b="1" dirty="0" err="1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Ошкина</a:t>
            </a:r>
            <a:r>
              <a:rPr lang="ru-RU" altLang="ru-RU" sz="1300" b="1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Ольга Николаевна</a:t>
            </a:r>
            <a:endParaRPr lang="ru-RU" altLang="ru-RU" sz="1300" b="1" dirty="0">
              <a:ln w="3175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https://ds03.infourok.ru/uploads/ex/1340/000508c7-a6e7ce1b/img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776" y="2367657"/>
            <a:ext cx="2978194" cy="2495921"/>
          </a:xfrm>
          <a:prstGeom prst="rect">
            <a:avLst/>
          </a:prstGeom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otvet.imgsmail.ru/download/3cf850cd2ea5a8bdbc8ecfb1e95cad04_i-59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12" y="2448224"/>
            <a:ext cx="2908679" cy="2584570"/>
          </a:xfrm>
          <a:prstGeom prst="rect">
            <a:avLst/>
          </a:prstGeom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6" t="3267" r="15784"/>
          <a:stretch/>
        </p:blipFill>
        <p:spPr>
          <a:xfrm>
            <a:off x="3410246" y="3451046"/>
            <a:ext cx="2337690" cy="2476991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" y="1431976"/>
            <a:ext cx="9136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sz="3600" b="1" i="1" dirty="0">
                <a:ln>
                  <a:solidFill>
                    <a:srgbClr val="0E1107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«Грач на горе - весна на дворе»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900igr.net/datai/obschestvoznanie/BGU/0001-001-Otchet-po-rezultatam-samoobsledovanija-EGF-BGU-po-sostojaniju-na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70" y="0"/>
            <a:ext cx="91515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6377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детский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сад №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531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620012, </a:t>
            </a:r>
            <a:r>
              <a:rPr lang="ru-RU" altLang="ru-RU" sz="1600" b="1" dirty="0" err="1" smtClean="0">
                <a:latin typeface="Times New Roman" pitchFamily="18" charset="0"/>
                <a:cs typeface="Times New Roman" pitchFamily="18" charset="0"/>
              </a:rPr>
              <a:t>г.Екатеринбург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600" b="1" dirty="0" err="1" smtClean="0">
                <a:latin typeface="Times New Roman" pitchFamily="18" charset="0"/>
                <a:cs typeface="Times New Roman" pitchFamily="18" charset="0"/>
              </a:rPr>
              <a:t>ул.Кузнецова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, 12, тел. 8(343)3207-35-00, </a:t>
            </a:r>
            <a:endParaRPr lang="en-US" alt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madoy531@mail.ru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, сайт: 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http://531.tvoysadik.ru/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99" y="790285"/>
            <a:ext cx="915158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ln>
                  <a:solidFill>
                    <a:srgbClr val="FF0000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конкурс </a:t>
            </a:r>
            <a:r>
              <a:rPr lang="ru-RU" sz="2400" b="1" i="1" dirty="0">
                <a:ln>
                  <a:solidFill>
                    <a:srgbClr val="FF0000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«ТИКО-изобретатель </a:t>
            </a:r>
            <a:r>
              <a:rPr lang="ru-RU" sz="2400" b="1" i="1" dirty="0" smtClean="0">
                <a:ln>
                  <a:solidFill>
                    <a:srgbClr val="FF0000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– 2018 «Весна идет…»</a:t>
            </a:r>
            <a:endParaRPr lang="ru-RU" sz="2400" b="1" i="1" dirty="0">
              <a:ln>
                <a:solidFill>
                  <a:srgbClr val="FF0000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5170" y="1173480"/>
            <a:ext cx="9159170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н</a:t>
            </a:r>
            <a:r>
              <a:rPr lang="ru-RU" sz="16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оминация: ДОШКОЛЬНИК</a:t>
            </a:r>
            <a:endParaRPr lang="ru-RU" sz="16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7091" y="6073160"/>
            <a:ext cx="91440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00" b="1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altLang="ru-RU" sz="1300" b="1" dirty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Екатеринбург, ул. Кузнецова,12, </a:t>
            </a:r>
            <a:r>
              <a:rPr lang="ru-RU" altLang="ru-RU" sz="1300" b="1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altLang="ru-RU" sz="1300" b="1" dirty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. 307-35-00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00" b="1" dirty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сайт:  </a:t>
            </a:r>
            <a:r>
              <a:rPr lang="ru-RU" altLang="ru-RU" sz="1300" b="1" dirty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  <a:hlinkClick r:id="rId4"/>
              </a:rPr>
              <a:t>http://531.tvoysadik.ru</a:t>
            </a:r>
            <a:r>
              <a:rPr lang="ru-RU" altLang="ru-RU" sz="1300" b="1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ru-RU" altLang="ru-RU" sz="1300" b="1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300" b="1" dirty="0" err="1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altLang="ru-RU" sz="1300" b="1" dirty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. адрес: </a:t>
            </a:r>
            <a:r>
              <a:rPr lang="ru-RU" altLang="ru-RU" sz="1300" b="1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  <a:hlinkClick r:id="rId3"/>
              </a:rPr>
              <a:t>madoy531@mail.ru</a:t>
            </a:r>
            <a:endParaRPr lang="ru-RU" altLang="ru-RU" sz="1300" b="1" dirty="0" smtClean="0">
              <a:ln w="3175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00" b="1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Заведующий МАДОУ детский сад № 531  </a:t>
            </a:r>
            <a:r>
              <a:rPr lang="ru-RU" altLang="ru-RU" sz="1300" b="1" dirty="0" err="1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Ошкина</a:t>
            </a:r>
            <a:r>
              <a:rPr lang="ru-RU" altLang="ru-RU" sz="1300" b="1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Ольга Николаевна</a:t>
            </a:r>
            <a:endParaRPr lang="ru-RU" altLang="ru-RU" sz="1300" b="1" dirty="0">
              <a:ln w="3175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" y="1431976"/>
            <a:ext cx="9136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ru-RU" sz="3600" b="1" i="1" dirty="0">
                <a:ln>
                  <a:solidFill>
                    <a:srgbClr val="0E1107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«Грач на горе - весна на дворе» </a:t>
            </a: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 bwMode="auto">
          <a:xfrm>
            <a:off x="-33639" y="4572362"/>
            <a:ext cx="9184730" cy="145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400" b="1" u="sng" dirty="0">
                <a:latin typeface="Monotype Corsiva" pitchFamily="66" charset="0"/>
              </a:rPr>
              <a:t>Участники проекта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400" b="1" dirty="0" smtClean="0">
                <a:latin typeface="Monotype Corsiva" pitchFamily="66" charset="0"/>
                <a:ea typeface="+mj-ea"/>
                <a:cs typeface="+mj-cs"/>
              </a:rPr>
              <a:t>Симонова </a:t>
            </a:r>
            <a:r>
              <a:rPr lang="ru-RU" altLang="ru-RU" sz="2400" b="1" dirty="0">
                <a:latin typeface="Monotype Corsiva" pitchFamily="66" charset="0"/>
                <a:ea typeface="+mj-ea"/>
                <a:cs typeface="+mj-cs"/>
              </a:rPr>
              <a:t>Вера, </a:t>
            </a:r>
            <a:r>
              <a:rPr lang="ru-RU" altLang="ru-RU" sz="2400" b="1" dirty="0" smtClean="0"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ru-RU" altLang="ru-RU" sz="2400" b="1" dirty="0" err="1" smtClean="0">
                <a:latin typeface="Monotype Corsiva" pitchFamily="66" charset="0"/>
                <a:ea typeface="+mj-ea"/>
                <a:cs typeface="+mj-cs"/>
              </a:rPr>
              <a:t>Скурту</a:t>
            </a:r>
            <a:r>
              <a:rPr lang="ru-RU" altLang="ru-RU" sz="2400" b="1" dirty="0" smtClean="0">
                <a:latin typeface="Monotype Corsiva" pitchFamily="66" charset="0"/>
                <a:ea typeface="+mj-ea"/>
                <a:cs typeface="+mj-cs"/>
              </a:rPr>
              <a:t> Ника , </a:t>
            </a:r>
            <a:r>
              <a:rPr lang="ru-RU" altLang="ru-RU" sz="2400" b="1" dirty="0" err="1" smtClean="0">
                <a:latin typeface="Monotype Corsiva" pitchFamily="66" charset="0"/>
                <a:ea typeface="+mj-ea"/>
                <a:cs typeface="+mj-cs"/>
              </a:rPr>
              <a:t>Стригулина</a:t>
            </a:r>
            <a:r>
              <a:rPr lang="ru-RU" altLang="ru-RU" sz="2400" b="1" dirty="0" smtClean="0"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ru-RU" altLang="ru-RU" sz="2400" b="1" dirty="0">
                <a:latin typeface="Monotype Corsiva" pitchFamily="66" charset="0"/>
                <a:ea typeface="+mj-ea"/>
                <a:cs typeface="+mj-cs"/>
              </a:rPr>
              <a:t>Екатерина, </a:t>
            </a:r>
          </a:p>
          <a:p>
            <a:pPr algn="ctr">
              <a:defRPr/>
            </a:pPr>
            <a:r>
              <a:rPr lang="ru-RU" altLang="ru-RU" sz="2400" b="1" dirty="0" smtClean="0">
                <a:latin typeface="Monotype Corsiva" pitchFamily="66" charset="0"/>
                <a:ea typeface="+mj-ea"/>
                <a:cs typeface="+mj-cs"/>
              </a:rPr>
              <a:t>Воспитатель:</a:t>
            </a:r>
          </a:p>
          <a:p>
            <a:pPr algn="ctr">
              <a:defRPr/>
            </a:pPr>
            <a:r>
              <a:rPr lang="ru-RU" altLang="ru-RU" sz="2400" b="1" dirty="0" smtClean="0">
                <a:latin typeface="Monotype Corsiva" pitchFamily="66" charset="0"/>
                <a:ea typeface="+mj-ea"/>
                <a:cs typeface="+mj-cs"/>
              </a:rPr>
              <a:t>Дмитриева Татьяна </a:t>
            </a:r>
            <a:r>
              <a:rPr lang="ru-RU" altLang="ru-RU" sz="2400" b="1" dirty="0">
                <a:latin typeface="Monotype Corsiva" pitchFamily="66" charset="0"/>
                <a:ea typeface="+mj-ea"/>
                <a:cs typeface="+mj-cs"/>
              </a:rPr>
              <a:t>Сергеевна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033861"/>
            <a:ext cx="3722781" cy="2559412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5814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datai/obschestvoznanie/BGU/0001-001-Otchet-po-rezultatam-samoobsledovanija-EGF-BGU-po-sostojaniju-na-0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1520" y="679800"/>
            <a:ext cx="54360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Грачей 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называют «Вестниками весны». </a:t>
            </a:r>
            <a:r>
              <a:rPr lang="ru-RU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В 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народе говорят: «Грач на горе - весна на дворе». </a:t>
            </a:r>
            <a:endParaRPr lang="ru-RU" sz="1600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Данные 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прозвища птицы произошли из-за того, что ни могут ходить по земле и собирать семена, плоды, оттаявшие из-под снега, первых червяков</a:t>
            </a:r>
            <a:r>
              <a:rPr lang="ru-RU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. 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Грачи строят гнезда из толстых веток высоко на дереве. Внутри гнездо выстилается ветками </a:t>
            </a:r>
            <a:r>
              <a:rPr lang="ru-RU" sz="1600" dirty="0" err="1" smtClean="0">
                <a:solidFill>
                  <a:srgbClr val="000000"/>
                </a:solidFill>
                <a:latin typeface="Book Antiqua" panose="02040602050305030304" pitchFamily="18" charset="0"/>
              </a:rPr>
              <a:t>по-тоньше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. Их гнезда пустуют с середины лета до весны и сохраняются не смотря на сильный ветер и дождь со снегом.</a:t>
            </a:r>
          </a:p>
        </p:txBody>
      </p:sp>
      <p:pic>
        <p:nvPicPr>
          <p:cNvPr id="11" name="Picture 6" descr="https://ds03.infourok.ru/uploads/ex/1340/000508c7-a6e7ce1b/img1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" t="6157" r="49276" b="33994"/>
          <a:stretch/>
        </p:blipFill>
        <p:spPr bwMode="auto">
          <a:xfrm flipH="1">
            <a:off x="6867386" y="793804"/>
            <a:ext cx="1923726" cy="1890558"/>
          </a:xfrm>
          <a:prstGeom prst="rect">
            <a:avLst/>
          </a:prstGeom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1520" y="3160324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Грач размером и внешним видом напоминает </a:t>
            </a:r>
            <a:r>
              <a:rPr lang="ru-RU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ворону.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Окраска 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грача черная с синим </a:t>
            </a:r>
            <a:r>
              <a:rPr lang="ru-RU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металлическим  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блеском. 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Дом грача – гнездо. Гнёзда строят на деревьях из веток. </a:t>
            </a:r>
            <a:endParaRPr lang="ru-RU" sz="1600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Птенцы 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- грачата вылупляются голыми и самка долгое </a:t>
            </a:r>
            <a:endParaRPr lang="ru-RU" sz="1600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время 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почти </a:t>
            </a:r>
            <a:r>
              <a:rPr lang="ru-RU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не 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покидает гнезда. В это время корм птенцам носит </a:t>
            </a:r>
            <a:endParaRPr lang="ru-RU" sz="1600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только 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самец. 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586" y="0"/>
            <a:ext cx="9136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n>
                  <a:solidFill>
                    <a:srgbClr val="0E1107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Мы узнали, что:</a:t>
            </a:r>
          </a:p>
        </p:txBody>
      </p:sp>
      <p:pic>
        <p:nvPicPr>
          <p:cNvPr id="14" name="Picture 6" descr="https://ds03.infourok.ru/uploads/ex/1340/000508c7-a6e7ce1b/img1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7" t="25179" r="4296" b="14972"/>
          <a:stretch/>
        </p:blipFill>
        <p:spPr bwMode="auto">
          <a:xfrm>
            <a:off x="5884591" y="2255520"/>
            <a:ext cx="1844217" cy="1687907"/>
          </a:xfrm>
          <a:prstGeom prst="rect">
            <a:avLst/>
          </a:prstGeom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83668" y="4539752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Гнезда птицам нужны только для выведения потомства. 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В остальное время года они спят на ветках или в кустах, в траве.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3668" y="5086618"/>
            <a:ext cx="88755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Польза грача. Уничтожает насекомых: майских жуков и его личинок, </a:t>
            </a:r>
            <a:endParaRPr lang="ru-RU" sz="1600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клопов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, проволочников, личинок жуков щелкунов и поедает мелких </a:t>
            </a:r>
            <a:endParaRPr lang="ru-RU" sz="1600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грызунов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. Этим грачи приносят пользу. 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Грач 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– птица перелётная. Осенний отлет происходит в октябре ноябре. </a:t>
            </a:r>
            <a:endParaRPr lang="ru-RU" sz="1600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Редко 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остаются зимовать, тогда живут в стаях ворон. </a:t>
            </a:r>
          </a:p>
        </p:txBody>
      </p:sp>
      <p:pic>
        <p:nvPicPr>
          <p:cNvPr id="3074" name="Picture 2" descr="http://natureworld.ru/misc/rooks_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3"/>
          <a:stretch/>
        </p:blipFill>
        <p:spPr bwMode="auto">
          <a:xfrm>
            <a:off x="7124162" y="3670399"/>
            <a:ext cx="1707632" cy="1452111"/>
          </a:xfrm>
          <a:prstGeom prst="rect">
            <a:avLst/>
          </a:prstGeom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125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datai/obschestvoznanie/BGU/0001-001-Otchet-po-rezultatam-samoobsledovanija-EGF-BGU-po-sostojaniju-na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67" y="3172662"/>
            <a:ext cx="3702158" cy="2776618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654152"/>
            <a:ext cx="3710613" cy="278296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92324" y="0"/>
            <a:ext cx="836810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ln>
                  <a:solidFill>
                    <a:srgbClr val="0E1107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Мы решили </a:t>
            </a:r>
            <a:endParaRPr lang="ru-RU" sz="3600" b="1" i="1" dirty="0" smtClean="0">
              <a:ln>
                <a:solidFill>
                  <a:srgbClr val="0E1107"/>
                </a:solidFill>
              </a:ln>
              <a:solidFill>
                <a:schemeClr val="accent6">
                  <a:lumMod val="50000"/>
                </a:schemeClr>
              </a:solidFill>
              <a:latin typeface="Book Antiqua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n>
                  <a:solidFill>
                    <a:srgbClr val="0E1107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собрать </a:t>
            </a:r>
            <a:r>
              <a:rPr lang="ru-RU" sz="2800" b="1" i="1" dirty="0">
                <a:ln>
                  <a:solidFill>
                    <a:srgbClr val="0E1107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из конструктора </a:t>
            </a:r>
            <a:r>
              <a:rPr lang="ru-RU" sz="2800" b="1" i="1" dirty="0" smtClean="0">
                <a:ln>
                  <a:solidFill>
                    <a:srgbClr val="0E1107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ТИКО</a:t>
            </a:r>
            <a:endParaRPr lang="ru-RU" sz="2800" b="1" i="1" dirty="0">
              <a:ln>
                <a:solidFill>
                  <a:srgbClr val="0E1107"/>
                </a:solidFill>
              </a:ln>
              <a:solidFill>
                <a:schemeClr val="accent6">
                  <a:lumMod val="50000"/>
                </a:schemeClr>
              </a:solidFill>
              <a:latin typeface="Book Antiqua" pitchFamily="18" charset="0"/>
              <a:cs typeface="Times New Roman" pitchFamily="18" charset="0"/>
            </a:endParaRPr>
          </a:p>
          <a:p>
            <a:r>
              <a:rPr lang="ru-RU" sz="2800" b="1" i="1" dirty="0">
                <a:ln>
                  <a:solidFill>
                    <a:srgbClr val="0E1107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эту интересную птицу </a:t>
            </a:r>
            <a:r>
              <a:rPr lang="ru-RU" sz="2800" b="1" i="1" dirty="0" smtClean="0">
                <a:ln>
                  <a:solidFill>
                    <a:srgbClr val="0E1107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с птенцами и гнездом</a:t>
            </a:r>
            <a:endParaRPr lang="ru-RU" sz="2800" b="1" i="1" dirty="0">
              <a:ln>
                <a:solidFill>
                  <a:srgbClr val="0E1107"/>
                </a:solidFill>
              </a:ln>
              <a:solidFill>
                <a:schemeClr val="accent6">
                  <a:lumMod val="50000"/>
                </a:schemeClr>
              </a:solidFill>
              <a:latin typeface="Book Antiqu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759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datai/obschestvoznanie/BGU/0001-001-Otchet-po-rezultatam-samoobsledovanija-EGF-BGU-po-sostojaniju-na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0"/>
          <a:stretch/>
        </p:blipFill>
        <p:spPr>
          <a:xfrm>
            <a:off x="5924647" y="3879017"/>
            <a:ext cx="2462863" cy="2740885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6601" r="21651"/>
          <a:stretch/>
        </p:blipFill>
        <p:spPr>
          <a:xfrm>
            <a:off x="3053924" y="2918324"/>
            <a:ext cx="2436474" cy="235578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50"/>
          <a:stretch/>
        </p:blipFill>
        <p:spPr>
          <a:xfrm>
            <a:off x="323528" y="976223"/>
            <a:ext cx="2504877" cy="2740885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1" t="6601" r="17451" b="15000"/>
          <a:stretch/>
        </p:blipFill>
        <p:spPr>
          <a:xfrm>
            <a:off x="5715918" y="806319"/>
            <a:ext cx="2880320" cy="2688299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0" y="79994"/>
            <a:ext cx="64299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ln>
                  <a:solidFill>
                    <a:srgbClr val="0E1107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И вот что у нас получилось: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45426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datai/obschestvoznanie/BGU/0001-001-Otchet-po-rezultatam-samoobsledovanija-EGF-BGU-po-sostojaniju-na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845" y="3933056"/>
            <a:ext cx="1807518" cy="1927018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803513"/>
            <a:ext cx="1625387" cy="2179835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3688" y="2326395"/>
            <a:ext cx="1602598" cy="2179835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927867" y="4858424"/>
            <a:ext cx="1824355" cy="1944969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061629" y="75539"/>
            <a:ext cx="267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ln>
                  <a:solidFill>
                    <a:srgbClr val="0E1107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cs typeface="Times New Roman" pitchFamily="18" charset="0"/>
              </a:rPr>
              <a:t>Папа - грач</a:t>
            </a:r>
            <a:endParaRPr lang="ru-RU" sz="3600" dirty="0"/>
          </a:p>
        </p:txBody>
      </p:sp>
      <p:pic>
        <p:nvPicPr>
          <p:cNvPr id="2" name="IMG_323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 rot="5400000">
            <a:off x="3395869" y="1844182"/>
            <a:ext cx="5376598" cy="3024336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18003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891</TotalTime>
  <Words>397</Words>
  <Application>Microsoft Office PowerPoint</Application>
  <PresentationFormat>Экран (4:3)</PresentationFormat>
  <Paragraphs>44</Paragraphs>
  <Slides>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Book Antiqua</vt:lpstr>
      <vt:lpstr>Calibri</vt:lpstr>
      <vt:lpstr>Calibri Light</vt:lpstr>
      <vt:lpstr>Monotype Corsiva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 : « Весна  пришла.»</dc:title>
  <dc:creator>Лариса</dc:creator>
  <cp:lastModifiedBy>user</cp:lastModifiedBy>
  <cp:revision>49</cp:revision>
  <dcterms:created xsi:type="dcterms:W3CDTF">2018-04-27T07:45:57Z</dcterms:created>
  <dcterms:modified xsi:type="dcterms:W3CDTF">2018-04-30T13:29:04Z</dcterms:modified>
</cp:coreProperties>
</file>