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9" r:id="rId3"/>
    <p:sldId id="301" r:id="rId4"/>
    <p:sldId id="294" r:id="rId5"/>
    <p:sldId id="292" r:id="rId6"/>
    <p:sldId id="293" r:id="rId7"/>
    <p:sldId id="302" r:id="rId8"/>
    <p:sldId id="295" r:id="rId9"/>
    <p:sldId id="296" r:id="rId10"/>
    <p:sldId id="297" r:id="rId11"/>
    <p:sldId id="298" r:id="rId12"/>
    <p:sldId id="299" r:id="rId13"/>
    <p:sldId id="303" r:id="rId14"/>
    <p:sldId id="269" r:id="rId15"/>
    <p:sldId id="256" r:id="rId16"/>
    <p:sldId id="273" r:id="rId17"/>
    <p:sldId id="278" r:id="rId18"/>
    <p:sldId id="272" r:id="rId19"/>
    <p:sldId id="284" r:id="rId20"/>
    <p:sldId id="300" r:id="rId21"/>
    <p:sldId id="304" r:id="rId22"/>
    <p:sldId id="290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05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45.jpeg"/><Relationship Id="rId21" Type="http://schemas.openxmlformats.org/officeDocument/2006/relationships/image" Target="../media/image41.png"/><Relationship Id="rId7" Type="http://schemas.openxmlformats.org/officeDocument/2006/relationships/image" Target="../media/image4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1.jpeg"/><Relationship Id="rId16" Type="http://schemas.openxmlformats.org/officeDocument/2006/relationships/image" Target="../media/image3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1.jpeg"/><Relationship Id="rId5" Type="http://schemas.openxmlformats.org/officeDocument/2006/relationships/image" Target="../media/image46.jpeg"/><Relationship Id="rId15" Type="http://schemas.openxmlformats.org/officeDocument/2006/relationships/image" Target="../media/image35.jpeg"/><Relationship Id="rId10" Type="http://schemas.openxmlformats.org/officeDocument/2006/relationships/image" Target="../media/image49.jpeg"/><Relationship Id="rId19" Type="http://schemas.openxmlformats.org/officeDocument/2006/relationships/image" Target="../media/image39.jpeg"/><Relationship Id="rId4" Type="http://schemas.openxmlformats.org/officeDocument/2006/relationships/image" Target="../media/image28.jpeg"/><Relationship Id="rId9" Type="http://schemas.openxmlformats.org/officeDocument/2006/relationships/image" Target="../media/image30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mz.ru/prod/?Lang=ru&amp;pm=3&amp;pl=5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3" name="Прямоугольник 3"/>
          <p:cNvSpPr>
            <a:spLocks noChangeArrowheads="1"/>
          </p:cNvSpPr>
          <p:nvPr/>
        </p:nvSpPr>
        <p:spPr bwMode="auto">
          <a:xfrm>
            <a:off x="-20600" y="404664"/>
            <a:ext cx="916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Орджоникидзевский район</a:t>
            </a:r>
          </a:p>
          <a:p>
            <a:pPr algn="ctr"/>
            <a:r>
              <a:rPr lang="ru-RU" sz="1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 </a:t>
            </a:r>
          </a:p>
        </p:txBody>
      </p:sp>
      <p:sp>
        <p:nvSpPr>
          <p:cNvPr id="4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детский сад № 531</a:t>
            </a: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0" y="1556792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История развития техники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Экстренные службы: </a:t>
            </a:r>
            <a:endParaRPr kumimoji="0" lang="ru-RU" sz="3600" b="1" u="none" strike="noStrike" cap="none" normalizeH="0" baseline="0" dirty="0" smtClean="0">
              <a:ln>
                <a:noFill/>
              </a:ln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>
            <a:off x="6084168" y="3356992"/>
            <a:ext cx="3059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скорая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8" name="Rectangle 38"/>
          <p:cNvSpPr>
            <a:spLocks noChangeArrowheads="1"/>
          </p:cNvSpPr>
          <p:nvPr/>
        </p:nvSpPr>
        <p:spPr bwMode="auto">
          <a:xfrm>
            <a:off x="0" y="2780928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пожарная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1063" name="Picture 39" descr="C:\Users\Пользователь\Desktop\пожарная техника\88128a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05064"/>
            <a:ext cx="2836912" cy="2344393"/>
          </a:xfrm>
          <a:prstGeom prst="rect">
            <a:avLst/>
          </a:prstGeom>
          <a:noFill/>
        </p:spPr>
      </p:pic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0" y="3356992"/>
            <a:ext cx="3001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полиция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0" y="105273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районный конкурс «</a:t>
            </a:r>
            <a:r>
              <a:rPr lang="ru-RU" sz="2800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ТИКО-изобретатель</a:t>
            </a:r>
            <a:r>
              <a:rPr lang="ru-RU" sz="28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- 2016» </a:t>
            </a:r>
          </a:p>
        </p:txBody>
      </p:sp>
      <p:pic>
        <p:nvPicPr>
          <p:cNvPr id="1067" name="Picture 43" descr="C:\Users\Пользователь\Desktop\пожарная техника\0_877e0_f8dc9f6b_XXXL_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573016"/>
            <a:ext cx="2777138" cy="3284984"/>
          </a:xfrm>
          <a:prstGeom prst="rect">
            <a:avLst/>
          </a:prstGeom>
          <a:noFill/>
        </p:spPr>
      </p:pic>
      <p:pic>
        <p:nvPicPr>
          <p:cNvPr id="1068" name="Picture 44" descr="C:\Users\Пользователь\Desktop\пожарная техника\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32675"/>
            <a:ext cx="2520280" cy="2953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1031" name="Picture 7" descr="C:\Users\Пользователь\Desktop\пожарная техника\wAitCTpy-8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3410" y="4546334"/>
            <a:ext cx="2513856" cy="1709422"/>
          </a:xfrm>
          <a:prstGeom prst="rect">
            <a:avLst/>
          </a:prstGeom>
          <a:noFill/>
        </p:spPr>
      </p:pic>
      <p:pic>
        <p:nvPicPr>
          <p:cNvPr id="1033" name="Picture 9" descr="C:\Users\Пользователь\Desktop\пожарная техника\0014-026-Trudy-Valentina-Aleksandrovicha-Elliso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189640" y="8901608"/>
            <a:ext cx="3159081" cy="2096840"/>
          </a:xfrm>
          <a:prstGeom prst="rect">
            <a:avLst/>
          </a:prstGeom>
          <a:noFill/>
        </p:spPr>
      </p:pic>
      <p:pic>
        <p:nvPicPr>
          <p:cNvPr id="1035" name="Picture 11" descr="C:\Users\Пользователь\Desktop\пожарная техника\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1800" y="4947424"/>
            <a:ext cx="3733648" cy="1781946"/>
          </a:xfrm>
          <a:prstGeom prst="rect">
            <a:avLst/>
          </a:prstGeom>
          <a:noFill/>
        </p:spPr>
      </p:pic>
      <p:pic>
        <p:nvPicPr>
          <p:cNvPr id="1036" name="Picture 12" descr="C:\Users\Пользователь\Desktop\пожарная техника\55d14994d742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64904" y="0"/>
            <a:ext cx="2458604" cy="1639069"/>
          </a:xfrm>
          <a:prstGeom prst="rect">
            <a:avLst/>
          </a:prstGeom>
          <a:noFill/>
        </p:spPr>
      </p:pic>
      <p:pic>
        <p:nvPicPr>
          <p:cNvPr id="1037" name="Picture 13" descr="C:\Users\Пользователь\Desktop\пожарная техника\57f33b0d624cb9c1423ecde16e05025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3525" y="1410661"/>
            <a:ext cx="2983074" cy="1909167"/>
          </a:xfrm>
          <a:prstGeom prst="rect">
            <a:avLst/>
          </a:prstGeom>
          <a:noFill/>
        </p:spPr>
      </p:pic>
      <p:pic>
        <p:nvPicPr>
          <p:cNvPr id="1038" name="Picture 14" descr="C:\Users\Пользователь\Desktop\пожарная техника\74df44146f2af4a8116feb42040d36bc5d7c5c1273352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265" y="4935235"/>
            <a:ext cx="3734235" cy="1796582"/>
          </a:xfrm>
          <a:prstGeom prst="rect">
            <a:avLst/>
          </a:prstGeom>
          <a:noFill/>
        </p:spPr>
      </p:pic>
      <p:pic>
        <p:nvPicPr>
          <p:cNvPr id="1039" name="Picture 15" descr="C:\Users\Пользователь\Desktop\пожарная техника\123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5509120" y="2924944"/>
            <a:ext cx="4445000" cy="2463800"/>
          </a:xfrm>
          <a:prstGeom prst="rect">
            <a:avLst/>
          </a:prstGeom>
          <a:noFill/>
        </p:spPr>
      </p:pic>
      <p:pic>
        <p:nvPicPr>
          <p:cNvPr id="1040" name="Picture 16" descr="C:\Users\Пользователь\Desktop\пожарная техника\325c67b9531b1d4d76141ba42f86a2c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63042" y="2738525"/>
            <a:ext cx="2961748" cy="2025836"/>
          </a:xfrm>
          <a:prstGeom prst="rect">
            <a:avLst/>
          </a:prstGeom>
          <a:noFill/>
        </p:spPr>
      </p:pic>
      <p:pic>
        <p:nvPicPr>
          <p:cNvPr id="1041" name="Picture 17" descr="C:\Users\Пользователь\Desktop\пожарная техника\000237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883200" y="8325544"/>
            <a:ext cx="1766400" cy="1326406"/>
          </a:xfrm>
          <a:prstGeom prst="rect">
            <a:avLst/>
          </a:prstGeom>
          <a:noFill/>
        </p:spPr>
      </p:pic>
      <p:pic>
        <p:nvPicPr>
          <p:cNvPr id="1042" name="Picture 18" descr="C:\Users\Пользователь\Desktop\пожарная техника\12466_354851d43c41d0989697eabc981dd8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67744" y="8109520"/>
            <a:ext cx="1746958" cy="1363613"/>
          </a:xfrm>
          <a:prstGeom prst="rect">
            <a:avLst/>
          </a:prstGeom>
          <a:noFill/>
        </p:spPr>
      </p:pic>
      <p:pic>
        <p:nvPicPr>
          <p:cNvPr id="1045" name="Picture 21" descr="C:\Users\Пользователь\Desktop\пожарная техника\560555fd2915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57542" y="9333656"/>
            <a:ext cx="3786458" cy="1735460"/>
          </a:xfrm>
          <a:prstGeom prst="rect">
            <a:avLst/>
          </a:prstGeom>
          <a:noFill/>
        </p:spPr>
      </p:pic>
      <p:pic>
        <p:nvPicPr>
          <p:cNvPr id="1047" name="Picture 23" descr="C:\Users\Пользователь\Desktop\пожарная техника\580255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93080" y="4895651"/>
            <a:ext cx="2945364" cy="1962349"/>
          </a:xfrm>
          <a:prstGeom prst="rect">
            <a:avLst/>
          </a:prstGeom>
          <a:noFill/>
        </p:spPr>
      </p:pic>
      <p:pic>
        <p:nvPicPr>
          <p:cNvPr id="1048" name="Picture 24" descr="C:\Users\Пользователь\Desktop\пожарная техника\8103546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9550680" y="9909720"/>
            <a:ext cx="4325802" cy="2883868"/>
          </a:xfrm>
          <a:prstGeom prst="rect">
            <a:avLst/>
          </a:prstGeom>
          <a:noFill/>
        </p:spPr>
      </p:pic>
      <p:pic>
        <p:nvPicPr>
          <p:cNvPr id="1050" name="Picture 26" descr="C:\Users\Пользователь\Desktop\пожарная техника\1502592964_big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5806264" y="-1231801"/>
            <a:ext cx="3699015" cy="2463602"/>
          </a:xfrm>
          <a:prstGeom prst="rect">
            <a:avLst/>
          </a:prstGeom>
          <a:noFill/>
        </p:spPr>
      </p:pic>
      <p:pic>
        <p:nvPicPr>
          <p:cNvPr id="1053" name="Picture 29" descr="C:\Users\Пользователь\Desktop\пожарная техника\FirePhotography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086406" y="7893496"/>
            <a:ext cx="3184237" cy="2267522"/>
          </a:xfrm>
          <a:prstGeom prst="rect">
            <a:avLst/>
          </a:prstGeom>
          <a:noFill/>
        </p:spPr>
      </p:pic>
      <p:pic>
        <p:nvPicPr>
          <p:cNvPr id="1054" name="Picture 30" descr="C:\Users\Пользователь\Desktop\пожарная техника\g-wld-100801-russiaFire-218p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004482" y="1772816"/>
            <a:ext cx="4549902" cy="2502446"/>
          </a:xfrm>
          <a:prstGeom prst="rect">
            <a:avLst/>
          </a:prstGeom>
          <a:noFill/>
        </p:spPr>
      </p:pic>
      <p:pic>
        <p:nvPicPr>
          <p:cNvPr id="1055" name="Picture 31" descr="C:\Users\Пользователь\Desktop\пожарная техника\hisb04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901592" y="-3843808"/>
            <a:ext cx="2732925" cy="1693962"/>
          </a:xfrm>
          <a:prstGeom prst="rect">
            <a:avLst/>
          </a:prstGeom>
          <a:noFill/>
        </p:spPr>
      </p:pic>
      <p:pic>
        <p:nvPicPr>
          <p:cNvPr id="1059" name="Picture 35" descr="C:\Users\Пользователь\Desktop\пожарная техника\t_UAZ-452A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141554" y="2738525"/>
            <a:ext cx="2728692" cy="2025836"/>
          </a:xfrm>
          <a:prstGeom prst="rect">
            <a:avLst/>
          </a:prstGeom>
          <a:noFill/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0" y="332656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1913 г. была открыта автомобильная станция скорой помощи </a:t>
            </a:r>
            <a:endParaRPr lang="ru-RU" b="1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b="1" dirty="0" err="1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г.Санкт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-Петербург и с тех пор для перевозки больных использовались разные марки машин.  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941152" y="1988840"/>
            <a:ext cx="4680074" cy="2953072"/>
            <a:chOff x="68" y="73"/>
            <a:chExt cx="5588" cy="3786"/>
          </a:xfrm>
        </p:grpSpPr>
        <p:pic>
          <p:nvPicPr>
            <p:cNvPr id="36" name="Picture 6"/>
            <p:cNvPicPr>
              <a:picLocks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8" y="73"/>
              <a:ext cx="5579" cy="37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3923" y="3702"/>
              <a:ext cx="17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000" dirty="0"/>
                <a:t>http://dedushkin1.livejournal.com/167521.html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8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Опыт войн показал, что медицинская помощь нужна не только на суше, но и на воде. Боевые корабли стали оборудовать лазаретами, появились и специализированные плавучие госпитали, на борту которых квалифицированные хирурги выполняли даже самые сложные операции.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849" y="4152345"/>
            <a:ext cx="3810000" cy="2543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0" y="1437969"/>
            <a:ext cx="3374540" cy="2530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61685"/>
            <a:ext cx="3810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0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08419"/>
            <a:ext cx="3186492" cy="23898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«Газель» СЕМАР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- самый популярный ныне </a:t>
            </a:r>
            <a:r>
              <a:rPr lang="ru-RU" b="1" dirty="0" err="1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скоропомощный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автомобиль</a:t>
            </a:r>
          </a:p>
        </p:txBody>
      </p:sp>
      <p:pic>
        <p:nvPicPr>
          <p:cNvPr id="7" name="Picture 7" descr="C:\Users\Пользователь\Desktop\пожарная техника\wAitCTpy-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9868" y="886207"/>
            <a:ext cx="3551087" cy="247458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5856" y="2203840"/>
            <a:ext cx="3067200" cy="24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3" name="Прямоугольник 3"/>
          <p:cNvSpPr>
            <a:spLocks noChangeArrowheads="1"/>
          </p:cNvSpPr>
          <p:nvPr/>
        </p:nvSpPr>
        <p:spPr bwMode="auto">
          <a:xfrm>
            <a:off x="0" y="248005"/>
            <a:ext cx="916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Орджоникидзевский район</a:t>
            </a:r>
          </a:p>
          <a:p>
            <a:pPr algn="ctr"/>
            <a:r>
              <a:rPr lang="ru-RU" sz="1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 </a:t>
            </a:r>
          </a:p>
        </p:txBody>
      </p:sp>
      <p:sp>
        <p:nvSpPr>
          <p:cNvPr id="4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детский сад № 531</a:t>
            </a: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0" y="119865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История развития техники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Экстренные службы: </a:t>
            </a:r>
            <a:endParaRPr kumimoji="0" lang="ru-RU" sz="2000" b="1" u="none" strike="noStrike" cap="none" normalizeH="0" baseline="0" dirty="0" smtClean="0">
              <a:ln>
                <a:noFill/>
              </a:ln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30900" y="1948466"/>
            <a:ext cx="913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ПОЖАРНАЯ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300" y="73341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районный конкурс «</a:t>
            </a:r>
            <a:r>
              <a:rPr lang="ru-RU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ТИКО-изобретатель</a:t>
            </a:r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- 2016»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83778"/>
            <a:ext cx="3744415" cy="28083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096897"/>
            <a:ext cx="3719078" cy="27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5"/>
            <a:ext cx="9144000" cy="6843005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0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Машина пожарная - красного цвета. </a:t>
            </a:r>
            <a:b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  А ну-ка, подумай, зачем нужно это?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979712" y="126876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Ужасная скорость! Гудок, будто вой. </a:t>
            </a:r>
            <a:b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"Стоять всем на месте!"- свистит постовой.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827584" y="7647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  Затем, чтобы каждый, увидев, бежал </a:t>
            </a:r>
            <a:b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  В сторонку и ехать бы ей не мешал.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203848" y="1772816"/>
            <a:ext cx="5940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  Только машине красного цвета </a:t>
            </a:r>
            <a:b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  Проезд разрешен напрямик вдоль проспекта.   </a:t>
            </a:r>
          </a:p>
        </p:txBody>
      </p:sp>
      <p:pic>
        <p:nvPicPr>
          <p:cNvPr id="27650" name="Picture 2" descr="C:\Users\Пользователь\Desktop\lar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365530"/>
            <a:ext cx="7187952" cy="449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Раньше не было пожарных машин, и вот вы видите пожарный обоз, который был запряжен лошадьми</a:t>
            </a:r>
            <a:endParaRPr lang="ru-RU" b="1" dirty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4968552" cy="3312368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pic>
        <p:nvPicPr>
          <p:cNvPr id="5" name="Picture 21" descr="C:\Users\Пользователь\Desktop\пожарная техника\560555fd29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6513" y="3789040"/>
            <a:ext cx="6141951" cy="2883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5"/>
            <a:ext cx="9144000" cy="6843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6064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Но время не стояло на месте и вся пожарная техника совершенствовалась. На смену обозам пришли пожарные автомобили, но они были оснащены деревянными лестницами, что было не очень удобно. </a:t>
            </a:r>
            <a:endParaRPr lang="ru-RU" b="1" dirty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Picture 9" descr="C:\Users\Пользователь\Desktop\пожарная техника\0014-026-Trudy-Valentina-Aleksandrovicha-Ellis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005064"/>
            <a:ext cx="379703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7" descr="C:\Users\Пользователь\Desktop\пожарная техника\00023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3528393" cy="264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9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268760"/>
            <a:ext cx="367240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933056"/>
            <a:ext cx="367240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5"/>
            <a:ext cx="9144000" cy="684300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1036712"/>
          </a:xfrm>
        </p:spPr>
        <p:txBody>
          <a:bodyPr>
            <a:normAutofit fontScale="85000" lnSpcReduction="20000"/>
          </a:bodyPr>
          <a:lstStyle/>
          <a:p>
            <a:pPr lvl="0" algn="ctr">
              <a:buNone/>
            </a:pPr>
            <a:r>
              <a:rPr lang="ru-RU" sz="1800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В наше время пожарные могут добраться до пожара</a:t>
            </a:r>
          </a:p>
          <a:p>
            <a:pPr algn="ctr">
              <a:buNone/>
            </a:pPr>
            <a:r>
              <a:rPr lang="ru-RU" sz="1800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На пожарной машине. На пожарном трамвае. На пожарном вертолете. </a:t>
            </a:r>
          </a:p>
          <a:p>
            <a:pPr algn="ctr">
              <a:buNone/>
            </a:pPr>
            <a:r>
              <a:rPr lang="ru-RU" sz="1800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На пожарном </a:t>
            </a:r>
            <a:r>
              <a:rPr lang="ru-RU" sz="1800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катере. На </a:t>
            </a:r>
            <a:r>
              <a:rPr lang="ru-RU" sz="1800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пожарном </a:t>
            </a:r>
            <a:r>
              <a:rPr lang="ru-RU" sz="1800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поезде.</a:t>
            </a:r>
            <a:endParaRPr lang="ru-RU" sz="1600" dirty="0"/>
          </a:p>
          <a:p>
            <a:pPr algn="ctr">
              <a:buNone/>
            </a:pPr>
            <a:r>
              <a:rPr lang="ru-RU" sz="1800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На пожарном самолете.</a:t>
            </a:r>
            <a:endParaRPr lang="ru-RU" dirty="0"/>
          </a:p>
        </p:txBody>
      </p:sp>
      <p:pic>
        <p:nvPicPr>
          <p:cNvPr id="5" name="Picture 19" descr="C:\Users\Пользователь\Desktop\пожарная техника\33102-elektronnyy-bilet-atlanta-nyu-york-zakazat-onlay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484784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2" descr="C:\Users\Пользователь\Desktop\пожарная техника\1498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797152"/>
            <a:ext cx="2614019" cy="188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5" descr="C:\Users\Пользователь\Desktop\пожарная техника\1349342418_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268760"/>
            <a:ext cx="2592288" cy="1999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8" descr="C:\Users\Пользователь\Desktop\пожарная техника\e88265d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556792"/>
            <a:ext cx="2906688" cy="1937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4" descr="C:\Users\Пользователь\Desktop\пожарная техника\Pozharnaya-tehni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077072"/>
            <a:ext cx="2880320" cy="2187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C:\Users\Пользователь\Desktop\maxresdefaul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221088"/>
            <a:ext cx="2886669" cy="2073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5"/>
            <a:ext cx="9144000" cy="6843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046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 вот мы видим уже современную пожарную машину, которая оснащена современным оборудованием для тушения пожара.</a:t>
            </a:r>
            <a:endParaRPr lang="ru-RU" b="1" dirty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77073"/>
            <a:ext cx="3672407" cy="278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340768"/>
            <a:ext cx="360040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268760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 descr="C:\Users\Пользователь\Desktop\заявки ТИКО конкурс\531 ТИКО-изобретатель\img71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121696"/>
            <a:ext cx="388843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26" y="4797152"/>
            <a:ext cx="3245161" cy="18722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2728"/>
            <a:ext cx="3242855" cy="2160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816" y="2668137"/>
            <a:ext cx="3240360" cy="26596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-17601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Palatino Linotype" pitchFamily="18" charset="0"/>
                <a:ea typeface="Calibri" pitchFamily="34" charset="0"/>
                <a:cs typeface="Times New Roman" pitchFamily="18" charset="0"/>
                <a:hlinkClick r:id="rId6"/>
              </a:rPr>
              <a:t>Лесопожарный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  <a:hlinkClick r:id="rId6"/>
              </a:rPr>
              <a:t> агрегат ЛПА-521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 </a:t>
            </a:r>
            <a:endParaRPr lang="ru-RU" b="1" dirty="0" smtClean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ОАО "НПК «Уралвагонзавода», это средство будет решать задачи борьбы с одним из наиболее опасных и </a:t>
            </a:r>
            <a:r>
              <a:rPr lang="ru-RU" b="1" dirty="0" err="1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трудноподдающихся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тушению видов огненной стихии – лесными пожарами.</a:t>
            </a:r>
          </a:p>
          <a:p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b="1" dirty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3" name="Прямоугольник 3"/>
          <p:cNvSpPr>
            <a:spLocks noChangeArrowheads="1"/>
          </p:cNvSpPr>
          <p:nvPr/>
        </p:nvSpPr>
        <p:spPr bwMode="auto">
          <a:xfrm>
            <a:off x="-20600" y="404664"/>
            <a:ext cx="9164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Орджоникидзевский район</a:t>
            </a:r>
          </a:p>
          <a:p>
            <a:pPr algn="ctr"/>
            <a:r>
              <a:rPr lang="ru-RU" sz="1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 </a:t>
            </a:r>
          </a:p>
        </p:txBody>
      </p:sp>
      <p:sp>
        <p:nvSpPr>
          <p:cNvPr id="4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детский сад № 531</a:t>
            </a: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-10300" y="1429258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История развития техники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Экстренные службы: </a:t>
            </a:r>
            <a:endParaRPr kumimoji="0" lang="ru-RU" sz="3200" b="1" u="none" strike="noStrike" cap="none" normalizeH="0" baseline="0" dirty="0" smtClean="0">
              <a:ln>
                <a:noFill/>
              </a:ln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>
            <a:off x="6084168" y="3356992"/>
            <a:ext cx="30598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скорая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0" y="3356992"/>
            <a:ext cx="30017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полиция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0" y="989439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районный конкурс «</a:t>
            </a:r>
            <a:r>
              <a:rPr lang="ru-RU" sz="2600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ТИКО-изобретатель</a:t>
            </a:r>
            <a:r>
              <a:rPr lang="ru-RU" sz="26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- 2016»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75" y="2911490"/>
            <a:ext cx="2483768" cy="1862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24" y="4881689"/>
            <a:ext cx="2491919" cy="1868939"/>
          </a:xfrm>
          <a:prstGeom prst="rect">
            <a:avLst/>
          </a:prstGeom>
        </p:spPr>
      </p:pic>
      <p:sp>
        <p:nvSpPr>
          <p:cNvPr id="48" name="Rectangle 38"/>
          <p:cNvSpPr>
            <a:spLocks noChangeArrowheads="1"/>
          </p:cNvSpPr>
          <p:nvPr/>
        </p:nvSpPr>
        <p:spPr bwMode="auto">
          <a:xfrm>
            <a:off x="22059" y="236838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пожарная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alatino Linotype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48" y="4147655"/>
            <a:ext cx="2635081" cy="1976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9" y="4147655"/>
            <a:ext cx="2778245" cy="208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5975" y="3497196"/>
            <a:ext cx="4575631" cy="3163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371975" cy="28289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3284" y="280727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Автомобиль АРС 14 ПМ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предназначен для доставки к месту пожара личного состава, пожарно-технического вооружения, огнетушащих средств и непосредственного тушения всех видов пожаров, в том числе и в движении.</a:t>
            </a:r>
          </a:p>
        </p:txBody>
      </p:sp>
    </p:spTree>
    <p:extLst>
      <p:ext uri="{BB962C8B-B14F-4D97-AF65-F5344CB8AC3E}">
        <p14:creationId xmlns:p14="http://schemas.microsoft.com/office/powerpoint/2010/main" val="281971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672" y="231228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9450" y="4437112"/>
            <a:ext cx="3216357" cy="22048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519260"/>
            <a:ext cx="3399600" cy="2549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63" y="2667320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966"/>
            <a:ext cx="9144000" cy="684300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4995"/>
            <a:ext cx="91440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Технический паспорт ТИКО-изобретения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«пожарный автомобиль марки АРС 14 ПМ»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«автомобиль скорой помощи марки «Газель» СЕМАР»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«полицейский автомобиль марки ГАЗ-2330 «Тигр»</a:t>
            </a:r>
          </a:p>
          <a:p>
            <a:r>
              <a:rPr lang="ru-RU" sz="1400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b="1" u="sng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Технические </a:t>
            </a:r>
            <a:r>
              <a:rPr lang="ru-RU" b="1" u="sng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характеристики: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Конструкторское решение корпуса автомобилей выполнено при помощи ТИКО конструктора «Геометрия», «Фантазер», «Малыш»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Ходовая часть моделей – с помощью радиоуправляемой колесной базы конструктора «Собери и играй», а также с применением механической колесной базы от вышедшей из строя, машины-игрушки «Бетономешалка»</a:t>
            </a:r>
          </a:p>
          <a:p>
            <a:r>
              <a:rPr lang="ru-RU" b="1" u="sng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Предназначение:</a:t>
            </a:r>
          </a:p>
          <a:p>
            <a:r>
              <a:rPr lang="ru-RU" sz="1400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Проведение НОД (коммуникативная деятельность, познавательно-исследовательская деятельность, конструирование)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- по пожарной безопасности, 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- по обучению дошкольников правилам дорожного движения и безопасному поведению на дороге 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- по ознакомлению детей дошкольного возраста с профессиональной деятельностью взрослых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2. Сюжетно-ролевые игры 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«Отважный пожарный»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"На станции технического обслуживания автомобилей"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"На дорогах города"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«Город» 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«Парковка»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«Водитель и пассажир»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«Дети и дорога»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«Юный пешеход»</a:t>
            </a:r>
          </a:p>
          <a:p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«Скорая помощь»</a:t>
            </a:r>
          </a:p>
          <a:p>
            <a:r>
              <a:rPr lang="ru-RU" sz="1400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b="1" u="sng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Особенности </a:t>
            </a:r>
            <a:r>
              <a:rPr lang="ru-RU" b="1" u="sng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конструкции:</a:t>
            </a:r>
          </a:p>
          <a:p>
            <a:r>
              <a:rPr lang="ru-RU" sz="1400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Модели </a:t>
            </a:r>
            <a:r>
              <a:rPr lang="ru-RU" sz="1400" b="1" i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автомобилей приводятся в движение механическим способом и при помощи пульта радиоуправления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7015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3" name="Прямоугольник 3"/>
          <p:cNvSpPr>
            <a:spLocks noChangeArrowheads="1"/>
          </p:cNvSpPr>
          <p:nvPr/>
        </p:nvSpPr>
        <p:spPr bwMode="auto">
          <a:xfrm>
            <a:off x="0" y="248005"/>
            <a:ext cx="916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Орджоникидзевский район</a:t>
            </a:r>
          </a:p>
          <a:p>
            <a:pPr algn="ctr"/>
            <a:r>
              <a:rPr lang="ru-RU" sz="1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 </a:t>
            </a:r>
          </a:p>
        </p:txBody>
      </p:sp>
      <p:sp>
        <p:nvSpPr>
          <p:cNvPr id="4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детский сад № 531</a:t>
            </a: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0" y="119865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История развития техники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Экстренные службы: </a:t>
            </a:r>
            <a:endParaRPr kumimoji="0" lang="ru-RU" sz="2000" b="1" u="none" strike="noStrike" cap="none" normalizeH="0" baseline="0" dirty="0" smtClean="0">
              <a:ln>
                <a:noFill/>
              </a:ln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30900" y="1948466"/>
            <a:ext cx="913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ПОЛИЦИЯ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300" y="73341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районный конкурс «</a:t>
            </a:r>
            <a:r>
              <a:rPr lang="ru-RU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ТИКО-изобретатель</a:t>
            </a:r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- 2016»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49584"/>
            <a:ext cx="4891811" cy="366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95"/>
            <a:ext cx="9144000" cy="684300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1" y="4144375"/>
            <a:ext cx="3996259" cy="2020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606"/>
            <a:ext cx="3984427" cy="25858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50" y="977568"/>
            <a:ext cx="3881537" cy="25575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73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1920-х годов и вплоть до окончания Второй Мировой войны основными автомобилями милиции были автомобили марок ЗИС и ГАЗ.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4719"/>
            <a:ext cx="3777637" cy="25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8" y="-25243"/>
            <a:ext cx="9144000" cy="6843005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02" y="4762978"/>
            <a:ext cx="3102577" cy="1929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37" y="4762978"/>
            <a:ext cx="3110997" cy="19061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9924"/>
            <a:ext cx="2894974" cy="1834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56" y="2701505"/>
            <a:ext cx="2581275" cy="1933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5955" y="2730544"/>
            <a:ext cx="2596374" cy="19654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43" y="836712"/>
            <a:ext cx="3363987" cy="17878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1" y="26365"/>
            <a:ext cx="9144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1950-е годы 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в милиции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стали появляться автомобили грузовики и автобусы марок ПАЗ, РАФ, Москвич, УАЗ. </a:t>
            </a:r>
          </a:p>
        </p:txBody>
      </p:sp>
    </p:spTree>
    <p:extLst>
      <p:ext uri="{BB962C8B-B14F-4D97-AF65-F5344CB8AC3E}">
        <p14:creationId xmlns:p14="http://schemas.microsoft.com/office/powerpoint/2010/main" val="3121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3" y="0"/>
            <a:ext cx="9144000" cy="6843005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6" y="993196"/>
            <a:ext cx="2880320" cy="2160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4403314"/>
            <a:ext cx="3383434" cy="20775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78" y="2546184"/>
            <a:ext cx="3658444" cy="27438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288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005EB"/>
                </a:solidFill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ГАЗ-2330 «Тигр» 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многоцелевое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транспортное средство повышенной 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проходимости</a:t>
            </a:r>
            <a:r>
              <a:rPr lang="ru-RU" dirty="0"/>
              <a:t> со </a:t>
            </a: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свойствами бронеавтомобиля и транспортной машины, сочетающей габариты и вместимость большого легкового автомобиля или микроавтобуса</a:t>
            </a:r>
          </a:p>
        </p:txBody>
      </p:sp>
    </p:spTree>
    <p:extLst>
      <p:ext uri="{BB962C8B-B14F-4D97-AF65-F5344CB8AC3E}">
        <p14:creationId xmlns:p14="http://schemas.microsoft.com/office/powerpoint/2010/main" val="316055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3" name="Прямоугольник 3"/>
          <p:cNvSpPr>
            <a:spLocks noChangeArrowheads="1"/>
          </p:cNvSpPr>
          <p:nvPr/>
        </p:nvSpPr>
        <p:spPr bwMode="auto">
          <a:xfrm>
            <a:off x="0" y="248005"/>
            <a:ext cx="9164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Орджоникидзевский район</a:t>
            </a:r>
          </a:p>
          <a:p>
            <a:pPr algn="ctr"/>
            <a:r>
              <a:rPr lang="ru-RU" sz="1400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г.Екатеринбург </a:t>
            </a:r>
          </a:p>
        </p:txBody>
      </p:sp>
      <p:sp>
        <p:nvSpPr>
          <p:cNvPr id="4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МАДОУ детский сад № 531</a:t>
            </a:r>
          </a:p>
        </p:txBody>
      </p:sp>
      <p:sp>
        <p:nvSpPr>
          <p:cNvPr id="45" name="Rectangle 38"/>
          <p:cNvSpPr>
            <a:spLocks noChangeArrowheads="1"/>
          </p:cNvSpPr>
          <p:nvPr/>
        </p:nvSpPr>
        <p:spPr bwMode="auto">
          <a:xfrm>
            <a:off x="0" y="1198651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История развития техники –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Экстренные службы: </a:t>
            </a:r>
            <a:endParaRPr kumimoji="0" lang="ru-RU" sz="2000" b="1" u="none" strike="noStrike" cap="none" normalizeH="0" baseline="0" dirty="0" smtClean="0">
              <a:ln>
                <a:noFill/>
              </a:ln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46" name="Rectangle 38"/>
          <p:cNvSpPr>
            <a:spLocks noChangeArrowheads="1"/>
          </p:cNvSpPr>
          <p:nvPr/>
        </p:nvSpPr>
        <p:spPr bwMode="auto">
          <a:xfrm>
            <a:off x="30900" y="1948466"/>
            <a:ext cx="9133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СКОРАЯ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Palatino Linotype" pitchFamily="18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300" y="73341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районный конкурс «</a:t>
            </a:r>
            <a:r>
              <a:rPr lang="ru-RU" b="1" i="1" dirty="0" err="1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ТИКО-изобретатель</a:t>
            </a:r>
            <a:r>
              <a:rPr lang="ru-RU" b="1" i="1" dirty="0" smtClean="0">
                <a:ln>
                  <a:solidFill>
                    <a:srgbClr val="0E1107"/>
                  </a:solidFill>
                </a:ln>
                <a:solidFill>
                  <a:srgbClr val="0E1107"/>
                </a:solidFill>
                <a:latin typeface="Book Antiqua" pitchFamily="18" charset="0"/>
                <a:cs typeface="Times New Roman" pitchFamily="18" charset="0"/>
              </a:rPr>
              <a:t> - 2016»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852126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4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34" name="Picture 8" descr="C:\Users\Пользователь\Desktop\пожарная техника\_d181d0bad0bed180d0b0d1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36896" y="-4059832"/>
            <a:ext cx="4330669" cy="2888556"/>
          </a:xfrm>
          <a:prstGeom prst="rect">
            <a:avLst/>
          </a:prstGeom>
          <a:noFill/>
        </p:spPr>
      </p:pic>
      <p:pic>
        <p:nvPicPr>
          <p:cNvPr id="35" name="Picture 33" descr="C:\Users\Пользователь\Desktop\пожарная техника\PA240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341768" y="5791994"/>
            <a:ext cx="3225006" cy="2132012"/>
          </a:xfrm>
          <a:prstGeom prst="rect">
            <a:avLst/>
          </a:prstGeom>
          <a:noFill/>
        </p:spPr>
      </p:pic>
      <p:pic>
        <p:nvPicPr>
          <p:cNvPr id="30722" name="Picture 2" descr="C:\Users\Пользователь\Desktop\sko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96952" y="2780928"/>
            <a:ext cx="2664296" cy="193767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43508" y="260648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Первая станция в России была открыта в 1897 в Варшаве, которая в те времена входила в состав Российской Империи. 28 апреля 1898 году в Москве были организованны первые 3 станции скорой медицинской помощи. На каждой станции были конные кареты, носилки, лекарственные средства и перевязочный материал. Станциями заведовали местные полицейские врачи. В карете находились фельдшер и санитар, а в некоторых случаях и врач.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321244"/>
            <a:ext cx="54726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9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Users\Пользователь\Desktop\пожарная техника\1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3005"/>
          </a:xfrm>
          <a:prstGeom prst="rect">
            <a:avLst/>
          </a:prstGeom>
          <a:noFill/>
        </p:spPr>
      </p:pic>
      <p:pic>
        <p:nvPicPr>
          <p:cNvPr id="1033" name="Picture 9" descr="C:\Users\Пользователь\Desktop\пожарная техника\0014-026-Trudy-Valentina-Aleksandrovicha-Ellis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89640" y="8901608"/>
            <a:ext cx="3159081" cy="2096840"/>
          </a:xfrm>
          <a:prstGeom prst="rect">
            <a:avLst/>
          </a:prstGeom>
          <a:noFill/>
        </p:spPr>
      </p:pic>
      <p:pic>
        <p:nvPicPr>
          <p:cNvPr id="1036" name="Picture 12" descr="C:\Users\Пользователь\Desktop\пожарная техника\55d14994d742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64904" y="0"/>
            <a:ext cx="2458604" cy="1639069"/>
          </a:xfrm>
          <a:prstGeom prst="rect">
            <a:avLst/>
          </a:prstGeom>
          <a:noFill/>
        </p:spPr>
      </p:pic>
      <p:pic>
        <p:nvPicPr>
          <p:cNvPr id="1039" name="Picture 15" descr="C:\Users\Пользователь\Desktop\пожарная техника\12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509120" y="2924944"/>
            <a:ext cx="4445000" cy="2463800"/>
          </a:xfrm>
          <a:prstGeom prst="rect">
            <a:avLst/>
          </a:prstGeom>
          <a:noFill/>
        </p:spPr>
      </p:pic>
      <p:pic>
        <p:nvPicPr>
          <p:cNvPr id="1041" name="Picture 17" descr="C:\Users\Пользователь\Desktop\пожарная техника\00023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83200" y="8325544"/>
            <a:ext cx="1766400" cy="1326406"/>
          </a:xfrm>
          <a:prstGeom prst="rect">
            <a:avLst/>
          </a:prstGeom>
          <a:noFill/>
        </p:spPr>
      </p:pic>
      <p:pic>
        <p:nvPicPr>
          <p:cNvPr id="1042" name="Picture 18" descr="C:\Users\Пользователь\Desktop\пожарная техника\12466_354851d43c41d0989697eabc981dd8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8109520"/>
            <a:ext cx="1746958" cy="1363613"/>
          </a:xfrm>
          <a:prstGeom prst="rect">
            <a:avLst/>
          </a:prstGeom>
          <a:noFill/>
        </p:spPr>
      </p:pic>
      <p:pic>
        <p:nvPicPr>
          <p:cNvPr id="1045" name="Picture 21" descr="C:\Users\Пользователь\Desktop\пожарная техника\560555fd291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542" y="9333656"/>
            <a:ext cx="3786458" cy="1735460"/>
          </a:xfrm>
          <a:prstGeom prst="rect">
            <a:avLst/>
          </a:prstGeom>
          <a:noFill/>
        </p:spPr>
      </p:pic>
      <p:pic>
        <p:nvPicPr>
          <p:cNvPr id="1047" name="Picture 23" descr="C:\Users\Пользователь\Desktop\пожарная техника\58025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93080" y="4895651"/>
            <a:ext cx="2945364" cy="1962349"/>
          </a:xfrm>
          <a:prstGeom prst="rect">
            <a:avLst/>
          </a:prstGeom>
          <a:noFill/>
        </p:spPr>
      </p:pic>
      <p:pic>
        <p:nvPicPr>
          <p:cNvPr id="1048" name="Picture 24" descr="C:\Users\Пользователь\Desktop\пожарная техника\810354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9550680" y="9909720"/>
            <a:ext cx="4325802" cy="2883868"/>
          </a:xfrm>
          <a:prstGeom prst="rect">
            <a:avLst/>
          </a:prstGeom>
          <a:noFill/>
        </p:spPr>
      </p:pic>
      <p:pic>
        <p:nvPicPr>
          <p:cNvPr id="1050" name="Picture 26" descr="C:\Users\Пользователь\Desktop\пожарная техника\1502592964_bi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5806264" y="-1231801"/>
            <a:ext cx="3699015" cy="2463602"/>
          </a:xfrm>
          <a:prstGeom prst="rect">
            <a:avLst/>
          </a:prstGeom>
          <a:noFill/>
        </p:spPr>
      </p:pic>
      <p:pic>
        <p:nvPicPr>
          <p:cNvPr id="1053" name="Picture 29" descr="C:\Users\Пользователь\Desktop\пожарная техника\FirePhotography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086406" y="7893496"/>
            <a:ext cx="3184237" cy="2267522"/>
          </a:xfrm>
          <a:prstGeom prst="rect">
            <a:avLst/>
          </a:prstGeom>
          <a:noFill/>
        </p:spPr>
      </p:pic>
      <p:pic>
        <p:nvPicPr>
          <p:cNvPr id="1054" name="Picture 30" descr="C:\Users\Пользователь\Desktop\пожарная техника\g-wld-100801-russiaFire-218p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04482" y="1772816"/>
            <a:ext cx="4549902" cy="2502446"/>
          </a:xfrm>
          <a:prstGeom prst="rect">
            <a:avLst/>
          </a:prstGeom>
          <a:noFill/>
        </p:spPr>
      </p:pic>
      <p:pic>
        <p:nvPicPr>
          <p:cNvPr id="1055" name="Picture 31" descr="C:\Users\Пользователь\Desktop\пожарная техника\hisb0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901592" y="-3843808"/>
            <a:ext cx="2732925" cy="1693962"/>
          </a:xfrm>
          <a:prstGeom prst="rect">
            <a:avLst/>
          </a:prstGeom>
          <a:noFill/>
        </p:spPr>
      </p:pic>
      <p:pic>
        <p:nvPicPr>
          <p:cNvPr id="1056" name="Picture 32" descr="C:\Users\Пользователь\Desktop\пожарная техника\images-ref-38-17273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90852" y="1132092"/>
            <a:ext cx="4215241" cy="2512932"/>
          </a:xfrm>
          <a:prstGeom prst="rect">
            <a:avLst/>
          </a:prstGeom>
          <a:noFill/>
        </p:spPr>
      </p:pic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0" y="332656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Когда в 19 веке появились первые службы скорой помощи, ездили они на конных каретах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., затем появлялись </a:t>
            </a:r>
            <a:r>
              <a:rPr lang="ru-RU" b="1" dirty="0" err="1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велокареты</a:t>
            </a:r>
            <a:r>
              <a:rPr lang="ru-RU" b="1" dirty="0" smtClean="0"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b="1" dirty="0">
              <a:latin typeface="Palatino Linotype" pitchFamily="18" charset="0"/>
              <a:ea typeface="Calibri" pitchFamily="34" charset="0"/>
              <a:cs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941152" y="1988840"/>
            <a:ext cx="4680074" cy="2953072"/>
            <a:chOff x="68" y="73"/>
            <a:chExt cx="5588" cy="3786"/>
          </a:xfrm>
        </p:grpSpPr>
        <p:pic>
          <p:nvPicPr>
            <p:cNvPr id="36" name="Picture 6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" y="73"/>
              <a:ext cx="5579" cy="37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3923" y="3702"/>
              <a:ext cx="17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1000" dirty="0"/>
                <a:t>http://dedushkin1.livejournal.com/167521.html</a:t>
              </a:r>
            </a:p>
          </p:txBody>
        </p:sp>
      </p:grpSp>
      <p:sp>
        <p:nvSpPr>
          <p:cNvPr id="4" name="AutoShape 4" descr="C:\Users\%D0%9F%D0%BE%D0%BB%D1%8C%D0%B7%D0%BE%D0%B2%D0%B0%D1%82%D0%B5%D0%BB%D1%8C\Desktop\%D0%B7%D0%B0%D1%8F%D0%B2%D0%BA%D0%B8 %D0%A2%D0%98%D0%9A%D0%9E %D0%BA%D0%BE%D0%BD%D0%BA%D1%83%D1%80%D1%81\531 %D0%A2%D0%98%D0%9A%D0%9E-%D0%B8%D0%B7%D0%BE%D0%B1%D1%80%D0%B5%D1%82%D0%B0%D1%82%D0%B5%D0%BB%D1%8C\f9f286900db280601293b7a852f1bd860352be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5" y="1160234"/>
            <a:ext cx="3350576" cy="2512932"/>
          </a:xfrm>
          <a:prstGeom prst="rect">
            <a:avLst/>
          </a:prstGeom>
        </p:spPr>
      </p:pic>
      <p:pic>
        <p:nvPicPr>
          <p:cNvPr id="1051" name="Picture 27" descr="C:\Users\Пользователь\Desktop\пожарная техника\d201838e773bf0d7c6ad9e679bb18a5e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68786" y="3809062"/>
            <a:ext cx="3343509" cy="2541066"/>
          </a:xfrm>
          <a:prstGeom prst="rect">
            <a:avLst/>
          </a:prstGeom>
          <a:noFill/>
        </p:spPr>
      </p:pic>
      <p:pic>
        <p:nvPicPr>
          <p:cNvPr id="31" name="Picture 10" descr="C:\Users\Пользователь\Desktop\пожарная техника\16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9000" y="3854413"/>
            <a:ext cx="4003217" cy="2667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14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532</Words>
  <Application>Microsoft Office PowerPoint</Application>
  <PresentationFormat>Экран (4:3)</PresentationFormat>
  <Paragraphs>89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Calibri</vt:lpstr>
      <vt:lpstr>Palatino Linotype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56</cp:revision>
  <dcterms:created xsi:type="dcterms:W3CDTF">2015-11-09T18:19:47Z</dcterms:created>
  <dcterms:modified xsi:type="dcterms:W3CDTF">2015-11-13T17:27:28Z</dcterms:modified>
</cp:coreProperties>
</file>